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 id="2147483676" r:id="rId4"/>
    <p:sldMasterId id="2147483690" r:id="rId5"/>
    <p:sldMasterId id="2147483704" r:id="rId6"/>
    <p:sldMasterId id="2147483718" r:id="rId7"/>
    <p:sldMasterId id="2147483732" r:id="rId8"/>
    <p:sldMasterId id="2147483746" r:id="rId9"/>
    <p:sldMasterId id="2147483760" r:id="rId10"/>
    <p:sldMasterId id="2147483774" r:id="rId11"/>
    <p:sldMasterId id="2147483788" r:id="rId12"/>
    <p:sldMasterId id="2147483802" r:id="rId13"/>
    <p:sldMasterId id="2147483816" r:id="rId14"/>
    <p:sldMasterId id="2147483830" r:id="rId15"/>
    <p:sldMasterId id="2147483844" r:id="rId16"/>
    <p:sldMasterId id="2147483858" r:id="rId17"/>
    <p:sldMasterId id="2147483872" r:id="rId18"/>
    <p:sldMasterId id="2147483886" r:id="rId19"/>
    <p:sldMasterId id="2147483900" r:id="rId20"/>
    <p:sldMasterId id="2147483914" r:id="rId21"/>
    <p:sldMasterId id="2147483928" r:id="rId22"/>
  </p:sldMasterIdLst>
  <p:notesMasterIdLst>
    <p:notesMasterId r:id="rId49"/>
  </p:notesMasterIdLst>
  <p:sldIdLst>
    <p:sldId id="257" r:id="rId23"/>
    <p:sldId id="264" r:id="rId24"/>
    <p:sldId id="258" r:id="rId25"/>
    <p:sldId id="267" r:id="rId26"/>
    <p:sldId id="324" r:id="rId27"/>
    <p:sldId id="302" r:id="rId28"/>
    <p:sldId id="306" r:id="rId29"/>
    <p:sldId id="325" r:id="rId30"/>
    <p:sldId id="326" r:id="rId31"/>
    <p:sldId id="308" r:id="rId32"/>
    <p:sldId id="321" r:id="rId33"/>
    <p:sldId id="309" r:id="rId34"/>
    <p:sldId id="317" r:id="rId35"/>
    <p:sldId id="328" r:id="rId36"/>
    <p:sldId id="334" r:id="rId37"/>
    <p:sldId id="310" r:id="rId38"/>
    <p:sldId id="329" r:id="rId39"/>
    <p:sldId id="330" r:id="rId40"/>
    <p:sldId id="331" r:id="rId41"/>
    <p:sldId id="340" r:id="rId42"/>
    <p:sldId id="335" r:id="rId43"/>
    <p:sldId id="339" r:id="rId44"/>
    <p:sldId id="336" r:id="rId45"/>
    <p:sldId id="338" r:id="rId46"/>
    <p:sldId id="280" r:id="rId47"/>
    <p:sldId id="26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D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4" autoAdjust="0"/>
    <p:restoredTop sz="94660"/>
  </p:normalViewPr>
  <p:slideViewPr>
    <p:cSldViewPr snapToGrid="0">
      <p:cViewPr>
        <p:scale>
          <a:sx n="94" d="100"/>
          <a:sy n="94" d="100"/>
        </p:scale>
        <p:origin x="11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Master" Target="slideMasters/slideMaster4.xml"/><Relationship Id="rId49" Type="http://schemas.openxmlformats.org/officeDocument/2006/relationships/notesMaster" Target="notesMasters/notesMaster1.xml"/><Relationship Id="rId48" Type="http://schemas.openxmlformats.org/officeDocument/2006/relationships/slide" Target="slides/slide26.xml"/><Relationship Id="rId47" Type="http://schemas.openxmlformats.org/officeDocument/2006/relationships/slide" Target="slides/slide25.xml"/><Relationship Id="rId46" Type="http://schemas.openxmlformats.org/officeDocument/2006/relationships/slide" Target="slides/slide24.xml"/><Relationship Id="rId45" Type="http://schemas.openxmlformats.org/officeDocument/2006/relationships/slide" Target="slides/slide23.xml"/><Relationship Id="rId44" Type="http://schemas.openxmlformats.org/officeDocument/2006/relationships/slide" Target="slides/slide22.xml"/><Relationship Id="rId43" Type="http://schemas.openxmlformats.org/officeDocument/2006/relationships/slide" Target="slides/slide21.xml"/><Relationship Id="rId42" Type="http://schemas.openxmlformats.org/officeDocument/2006/relationships/slide" Target="slides/slide20.xml"/><Relationship Id="rId41" Type="http://schemas.openxmlformats.org/officeDocument/2006/relationships/slide" Target="slides/slide19.xml"/><Relationship Id="rId40" Type="http://schemas.openxmlformats.org/officeDocument/2006/relationships/slide" Target="slides/slide18.xml"/><Relationship Id="rId4" Type="http://schemas.openxmlformats.org/officeDocument/2006/relationships/slideMaster" Target="slideMasters/slideMaster3.xml"/><Relationship Id="rId39" Type="http://schemas.openxmlformats.org/officeDocument/2006/relationships/slide" Target="slides/slide17.xml"/><Relationship Id="rId38" Type="http://schemas.openxmlformats.org/officeDocument/2006/relationships/slide" Target="slides/slide16.xml"/><Relationship Id="rId37" Type="http://schemas.openxmlformats.org/officeDocument/2006/relationships/slide" Target="slides/slide15.xml"/><Relationship Id="rId36" Type="http://schemas.openxmlformats.org/officeDocument/2006/relationships/slide" Target="slides/slide14.xml"/><Relationship Id="rId35" Type="http://schemas.openxmlformats.org/officeDocument/2006/relationships/slide" Target="slides/slide13.xml"/><Relationship Id="rId34" Type="http://schemas.openxmlformats.org/officeDocument/2006/relationships/slide" Target="slides/slide12.xml"/><Relationship Id="rId33" Type="http://schemas.openxmlformats.org/officeDocument/2006/relationships/slide" Target="slides/slide11.xml"/><Relationship Id="rId32" Type="http://schemas.openxmlformats.org/officeDocument/2006/relationships/slide" Target="slides/slide10.xml"/><Relationship Id="rId31" Type="http://schemas.openxmlformats.org/officeDocument/2006/relationships/slide" Target="slides/slide9.xml"/><Relationship Id="rId30" Type="http://schemas.openxmlformats.org/officeDocument/2006/relationships/slide" Target="slides/slide8.xml"/><Relationship Id="rId3" Type="http://schemas.openxmlformats.org/officeDocument/2006/relationships/slideMaster" Target="slideMasters/slideMaster2.xml"/><Relationship Id="rId29" Type="http://schemas.openxmlformats.org/officeDocument/2006/relationships/slide" Target="slides/slide7.xml"/><Relationship Id="rId28" Type="http://schemas.openxmlformats.org/officeDocument/2006/relationships/slide" Target="slides/slide6.xml"/><Relationship Id="rId27" Type="http://schemas.openxmlformats.org/officeDocument/2006/relationships/slide" Target="slides/slide5.xml"/><Relationship Id="rId26" Type="http://schemas.openxmlformats.org/officeDocument/2006/relationships/slide" Target="slides/slide4.xml"/><Relationship Id="rId25" Type="http://schemas.openxmlformats.org/officeDocument/2006/relationships/slide" Target="slides/slide3.xml"/><Relationship Id="rId24" Type="http://schemas.openxmlformats.org/officeDocument/2006/relationships/slide" Target="slides/slide2.xml"/><Relationship Id="rId23" Type="http://schemas.openxmlformats.org/officeDocument/2006/relationships/slide" Target="slides/slide1.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47088C-F4A7-4A3F-BB8E-1865206E7261}"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B3B444-B14D-4EEB-8B85-161F96B8CC98}"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4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27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26.xml"/><Relationship Id="rId8" Type="http://schemas.openxmlformats.org/officeDocument/2006/relationships/slideLayout" Target="../slideLayouts/slideLayout125.xml"/><Relationship Id="rId7" Type="http://schemas.openxmlformats.org/officeDocument/2006/relationships/slideLayout" Target="../slideLayouts/slideLayout124.xml"/><Relationship Id="rId6" Type="http://schemas.openxmlformats.org/officeDocument/2006/relationships/slideLayout" Target="../slideLayouts/slideLayout123.xml"/><Relationship Id="rId5" Type="http://schemas.openxmlformats.org/officeDocument/2006/relationships/slideLayout" Target="../slideLayouts/slideLayout122.xml"/><Relationship Id="rId4" Type="http://schemas.openxmlformats.org/officeDocument/2006/relationships/slideLayout" Target="../slideLayouts/slideLayout121.xml"/><Relationship Id="rId3" Type="http://schemas.openxmlformats.org/officeDocument/2006/relationships/slideLayout" Target="../slideLayouts/slideLayout120.xml"/><Relationship Id="rId2" Type="http://schemas.openxmlformats.org/officeDocument/2006/relationships/slideLayout" Target="../slideLayouts/slideLayout119.xml"/><Relationship Id="rId14" Type="http://schemas.openxmlformats.org/officeDocument/2006/relationships/theme" Target="../theme/theme10.xml"/><Relationship Id="rId13" Type="http://schemas.openxmlformats.org/officeDocument/2006/relationships/slideLayout" Target="../slideLayouts/slideLayout130.xml"/><Relationship Id="rId12" Type="http://schemas.openxmlformats.org/officeDocument/2006/relationships/slideLayout" Target="../slideLayouts/slideLayout129.xml"/><Relationship Id="rId11" Type="http://schemas.openxmlformats.org/officeDocument/2006/relationships/slideLayout" Target="../slideLayouts/slideLayout128.xml"/><Relationship Id="rId10" Type="http://schemas.openxmlformats.org/officeDocument/2006/relationships/slideLayout" Target="../slideLayouts/slideLayout127.xml"/><Relationship Id="rId1" Type="http://schemas.openxmlformats.org/officeDocument/2006/relationships/slideLayout" Target="../slideLayouts/slideLayout118.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39.xml"/><Relationship Id="rId8" Type="http://schemas.openxmlformats.org/officeDocument/2006/relationships/slideLayout" Target="../slideLayouts/slideLayout138.xml"/><Relationship Id="rId7" Type="http://schemas.openxmlformats.org/officeDocument/2006/relationships/slideLayout" Target="../slideLayouts/slideLayout137.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 Id="rId3" Type="http://schemas.openxmlformats.org/officeDocument/2006/relationships/slideLayout" Target="../slideLayouts/slideLayout133.xml"/><Relationship Id="rId2" Type="http://schemas.openxmlformats.org/officeDocument/2006/relationships/slideLayout" Target="../slideLayouts/slideLayout132.xml"/><Relationship Id="rId14" Type="http://schemas.openxmlformats.org/officeDocument/2006/relationships/theme" Target="../theme/theme11.xml"/><Relationship Id="rId13" Type="http://schemas.openxmlformats.org/officeDocument/2006/relationships/slideLayout" Target="../slideLayouts/slideLayout143.xml"/><Relationship Id="rId12" Type="http://schemas.openxmlformats.org/officeDocument/2006/relationships/slideLayout" Target="../slideLayouts/slideLayout142.xml"/><Relationship Id="rId11" Type="http://schemas.openxmlformats.org/officeDocument/2006/relationships/slideLayout" Target="../slideLayouts/slideLayout141.xml"/><Relationship Id="rId10" Type="http://schemas.openxmlformats.org/officeDocument/2006/relationships/slideLayout" Target="../slideLayouts/slideLayout140.xml"/><Relationship Id="rId1" Type="http://schemas.openxmlformats.org/officeDocument/2006/relationships/slideLayout" Target="../slideLayouts/slideLayout13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52.xml"/><Relationship Id="rId8" Type="http://schemas.openxmlformats.org/officeDocument/2006/relationships/slideLayout" Target="../slideLayouts/slideLayout151.xml"/><Relationship Id="rId7" Type="http://schemas.openxmlformats.org/officeDocument/2006/relationships/slideLayout" Target="../slideLayouts/slideLayout150.xml"/><Relationship Id="rId6" Type="http://schemas.openxmlformats.org/officeDocument/2006/relationships/slideLayout" Target="../slideLayouts/slideLayout149.xml"/><Relationship Id="rId5" Type="http://schemas.openxmlformats.org/officeDocument/2006/relationships/slideLayout" Target="../slideLayouts/slideLayout148.xml"/><Relationship Id="rId4" Type="http://schemas.openxmlformats.org/officeDocument/2006/relationships/slideLayout" Target="../slideLayouts/slideLayout147.xml"/><Relationship Id="rId3" Type="http://schemas.openxmlformats.org/officeDocument/2006/relationships/slideLayout" Target="../slideLayouts/slideLayout146.xml"/><Relationship Id="rId2" Type="http://schemas.openxmlformats.org/officeDocument/2006/relationships/slideLayout" Target="../slideLayouts/slideLayout145.xml"/><Relationship Id="rId14" Type="http://schemas.openxmlformats.org/officeDocument/2006/relationships/theme" Target="../theme/theme12.xml"/><Relationship Id="rId13" Type="http://schemas.openxmlformats.org/officeDocument/2006/relationships/slideLayout" Target="../slideLayouts/slideLayout156.xml"/><Relationship Id="rId12" Type="http://schemas.openxmlformats.org/officeDocument/2006/relationships/slideLayout" Target="../slideLayouts/slideLayout155.xml"/><Relationship Id="rId11" Type="http://schemas.openxmlformats.org/officeDocument/2006/relationships/slideLayout" Target="../slideLayouts/slideLayout154.xml"/><Relationship Id="rId10" Type="http://schemas.openxmlformats.org/officeDocument/2006/relationships/slideLayout" Target="../slideLayouts/slideLayout153.xml"/><Relationship Id="rId1" Type="http://schemas.openxmlformats.org/officeDocument/2006/relationships/slideLayout" Target="../slideLayouts/slideLayout144.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65.xml"/><Relationship Id="rId8" Type="http://schemas.openxmlformats.org/officeDocument/2006/relationships/slideLayout" Target="../slideLayouts/slideLayout164.xml"/><Relationship Id="rId7" Type="http://schemas.openxmlformats.org/officeDocument/2006/relationships/slideLayout" Target="../slideLayouts/slideLayout163.xml"/><Relationship Id="rId6" Type="http://schemas.openxmlformats.org/officeDocument/2006/relationships/slideLayout" Target="../slideLayouts/slideLayout162.xml"/><Relationship Id="rId5" Type="http://schemas.openxmlformats.org/officeDocument/2006/relationships/slideLayout" Target="../slideLayouts/slideLayout161.xml"/><Relationship Id="rId4" Type="http://schemas.openxmlformats.org/officeDocument/2006/relationships/slideLayout" Target="../slideLayouts/slideLayout160.xml"/><Relationship Id="rId3" Type="http://schemas.openxmlformats.org/officeDocument/2006/relationships/slideLayout" Target="../slideLayouts/slideLayout159.xml"/><Relationship Id="rId2" Type="http://schemas.openxmlformats.org/officeDocument/2006/relationships/slideLayout" Target="../slideLayouts/slideLayout158.xml"/><Relationship Id="rId14" Type="http://schemas.openxmlformats.org/officeDocument/2006/relationships/theme" Target="../theme/theme13.xml"/><Relationship Id="rId13" Type="http://schemas.openxmlformats.org/officeDocument/2006/relationships/slideLayout" Target="../slideLayouts/slideLayout169.xml"/><Relationship Id="rId12" Type="http://schemas.openxmlformats.org/officeDocument/2006/relationships/slideLayout" Target="../slideLayouts/slideLayout168.xml"/><Relationship Id="rId11" Type="http://schemas.openxmlformats.org/officeDocument/2006/relationships/slideLayout" Target="../slideLayouts/slideLayout167.xml"/><Relationship Id="rId10" Type="http://schemas.openxmlformats.org/officeDocument/2006/relationships/slideLayout" Target="../slideLayouts/slideLayout166.xml"/><Relationship Id="rId1" Type="http://schemas.openxmlformats.org/officeDocument/2006/relationships/slideLayout" Target="../slideLayouts/slideLayout157.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78.xml"/><Relationship Id="rId8" Type="http://schemas.openxmlformats.org/officeDocument/2006/relationships/slideLayout" Target="../slideLayouts/slideLayout177.xml"/><Relationship Id="rId7" Type="http://schemas.openxmlformats.org/officeDocument/2006/relationships/slideLayout" Target="../slideLayouts/slideLayout176.xml"/><Relationship Id="rId6" Type="http://schemas.openxmlformats.org/officeDocument/2006/relationships/slideLayout" Target="../slideLayouts/slideLayout175.xml"/><Relationship Id="rId5" Type="http://schemas.openxmlformats.org/officeDocument/2006/relationships/slideLayout" Target="../slideLayouts/slideLayout174.xml"/><Relationship Id="rId4" Type="http://schemas.openxmlformats.org/officeDocument/2006/relationships/slideLayout" Target="../slideLayouts/slideLayout173.xml"/><Relationship Id="rId3" Type="http://schemas.openxmlformats.org/officeDocument/2006/relationships/slideLayout" Target="../slideLayouts/slideLayout172.xml"/><Relationship Id="rId2" Type="http://schemas.openxmlformats.org/officeDocument/2006/relationships/slideLayout" Target="../slideLayouts/slideLayout171.xml"/><Relationship Id="rId14" Type="http://schemas.openxmlformats.org/officeDocument/2006/relationships/theme" Target="../theme/theme14.xml"/><Relationship Id="rId13" Type="http://schemas.openxmlformats.org/officeDocument/2006/relationships/slideLayout" Target="../slideLayouts/slideLayout182.xml"/><Relationship Id="rId12" Type="http://schemas.openxmlformats.org/officeDocument/2006/relationships/slideLayout" Target="../slideLayouts/slideLayout181.xml"/><Relationship Id="rId11" Type="http://schemas.openxmlformats.org/officeDocument/2006/relationships/slideLayout" Target="../slideLayouts/slideLayout180.xml"/><Relationship Id="rId10" Type="http://schemas.openxmlformats.org/officeDocument/2006/relationships/slideLayout" Target="../slideLayouts/slideLayout179.xml"/><Relationship Id="rId1" Type="http://schemas.openxmlformats.org/officeDocument/2006/relationships/slideLayout" Target="../slideLayouts/slideLayout170.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91.xml"/><Relationship Id="rId8" Type="http://schemas.openxmlformats.org/officeDocument/2006/relationships/slideLayout" Target="../slideLayouts/slideLayout190.xml"/><Relationship Id="rId7" Type="http://schemas.openxmlformats.org/officeDocument/2006/relationships/slideLayout" Target="../slideLayouts/slideLayout189.xml"/><Relationship Id="rId6" Type="http://schemas.openxmlformats.org/officeDocument/2006/relationships/slideLayout" Target="../slideLayouts/slideLayout188.xml"/><Relationship Id="rId5" Type="http://schemas.openxmlformats.org/officeDocument/2006/relationships/slideLayout" Target="../slideLayouts/slideLayout187.xml"/><Relationship Id="rId4" Type="http://schemas.openxmlformats.org/officeDocument/2006/relationships/slideLayout" Target="../slideLayouts/slideLayout186.xml"/><Relationship Id="rId3" Type="http://schemas.openxmlformats.org/officeDocument/2006/relationships/slideLayout" Target="../slideLayouts/slideLayout185.xml"/><Relationship Id="rId2" Type="http://schemas.openxmlformats.org/officeDocument/2006/relationships/slideLayout" Target="../slideLayouts/slideLayout184.xml"/><Relationship Id="rId14" Type="http://schemas.openxmlformats.org/officeDocument/2006/relationships/theme" Target="../theme/theme15.xml"/><Relationship Id="rId13" Type="http://schemas.openxmlformats.org/officeDocument/2006/relationships/slideLayout" Target="../slideLayouts/slideLayout195.xml"/><Relationship Id="rId12" Type="http://schemas.openxmlformats.org/officeDocument/2006/relationships/slideLayout" Target="../slideLayouts/slideLayout194.xml"/><Relationship Id="rId11" Type="http://schemas.openxmlformats.org/officeDocument/2006/relationships/slideLayout" Target="../slideLayouts/slideLayout193.xml"/><Relationship Id="rId10" Type="http://schemas.openxmlformats.org/officeDocument/2006/relationships/slideLayout" Target="../slideLayouts/slideLayout192.xml"/><Relationship Id="rId1" Type="http://schemas.openxmlformats.org/officeDocument/2006/relationships/slideLayout" Target="../slideLayouts/slideLayout183.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04.xml"/><Relationship Id="rId8" Type="http://schemas.openxmlformats.org/officeDocument/2006/relationships/slideLayout" Target="../slideLayouts/slideLayout203.xml"/><Relationship Id="rId7" Type="http://schemas.openxmlformats.org/officeDocument/2006/relationships/slideLayout" Target="../slideLayouts/slideLayout202.xml"/><Relationship Id="rId6" Type="http://schemas.openxmlformats.org/officeDocument/2006/relationships/slideLayout" Target="../slideLayouts/slideLayout201.xml"/><Relationship Id="rId5" Type="http://schemas.openxmlformats.org/officeDocument/2006/relationships/slideLayout" Target="../slideLayouts/slideLayout200.xml"/><Relationship Id="rId4" Type="http://schemas.openxmlformats.org/officeDocument/2006/relationships/slideLayout" Target="../slideLayouts/slideLayout199.xml"/><Relationship Id="rId3" Type="http://schemas.openxmlformats.org/officeDocument/2006/relationships/slideLayout" Target="../slideLayouts/slideLayout198.xml"/><Relationship Id="rId2" Type="http://schemas.openxmlformats.org/officeDocument/2006/relationships/slideLayout" Target="../slideLayouts/slideLayout197.xml"/><Relationship Id="rId14" Type="http://schemas.openxmlformats.org/officeDocument/2006/relationships/theme" Target="../theme/theme16.xml"/><Relationship Id="rId13" Type="http://schemas.openxmlformats.org/officeDocument/2006/relationships/slideLayout" Target="../slideLayouts/slideLayout208.xml"/><Relationship Id="rId12" Type="http://schemas.openxmlformats.org/officeDocument/2006/relationships/slideLayout" Target="../slideLayouts/slideLayout207.xml"/><Relationship Id="rId11" Type="http://schemas.openxmlformats.org/officeDocument/2006/relationships/slideLayout" Target="../slideLayouts/slideLayout206.xml"/><Relationship Id="rId10" Type="http://schemas.openxmlformats.org/officeDocument/2006/relationships/slideLayout" Target="../slideLayouts/slideLayout205.xml"/><Relationship Id="rId1" Type="http://schemas.openxmlformats.org/officeDocument/2006/relationships/slideLayout" Target="../slideLayouts/slideLayout19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17.xml"/><Relationship Id="rId8" Type="http://schemas.openxmlformats.org/officeDocument/2006/relationships/slideLayout" Target="../slideLayouts/slideLayout216.xml"/><Relationship Id="rId7" Type="http://schemas.openxmlformats.org/officeDocument/2006/relationships/slideLayout" Target="../slideLayouts/slideLayout215.xml"/><Relationship Id="rId6" Type="http://schemas.openxmlformats.org/officeDocument/2006/relationships/slideLayout" Target="../slideLayouts/slideLayout214.xml"/><Relationship Id="rId5" Type="http://schemas.openxmlformats.org/officeDocument/2006/relationships/slideLayout" Target="../slideLayouts/slideLayout213.xml"/><Relationship Id="rId4" Type="http://schemas.openxmlformats.org/officeDocument/2006/relationships/slideLayout" Target="../slideLayouts/slideLayout212.xml"/><Relationship Id="rId3" Type="http://schemas.openxmlformats.org/officeDocument/2006/relationships/slideLayout" Target="../slideLayouts/slideLayout211.xml"/><Relationship Id="rId2" Type="http://schemas.openxmlformats.org/officeDocument/2006/relationships/slideLayout" Target="../slideLayouts/slideLayout210.xml"/><Relationship Id="rId14" Type="http://schemas.openxmlformats.org/officeDocument/2006/relationships/theme" Target="../theme/theme17.xml"/><Relationship Id="rId13" Type="http://schemas.openxmlformats.org/officeDocument/2006/relationships/slideLayout" Target="../slideLayouts/slideLayout221.xml"/><Relationship Id="rId12" Type="http://schemas.openxmlformats.org/officeDocument/2006/relationships/slideLayout" Target="../slideLayouts/slideLayout220.xml"/><Relationship Id="rId11" Type="http://schemas.openxmlformats.org/officeDocument/2006/relationships/slideLayout" Target="../slideLayouts/slideLayout219.xml"/><Relationship Id="rId10" Type="http://schemas.openxmlformats.org/officeDocument/2006/relationships/slideLayout" Target="../slideLayouts/slideLayout218.xml"/><Relationship Id="rId1" Type="http://schemas.openxmlformats.org/officeDocument/2006/relationships/slideLayout" Target="../slideLayouts/slideLayout209.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30.xml"/><Relationship Id="rId8" Type="http://schemas.openxmlformats.org/officeDocument/2006/relationships/slideLayout" Target="../slideLayouts/slideLayout229.xml"/><Relationship Id="rId7" Type="http://schemas.openxmlformats.org/officeDocument/2006/relationships/slideLayout" Target="../slideLayouts/slideLayout228.xml"/><Relationship Id="rId6" Type="http://schemas.openxmlformats.org/officeDocument/2006/relationships/slideLayout" Target="../slideLayouts/slideLayout227.xml"/><Relationship Id="rId5" Type="http://schemas.openxmlformats.org/officeDocument/2006/relationships/slideLayout" Target="../slideLayouts/slideLayout226.xml"/><Relationship Id="rId4" Type="http://schemas.openxmlformats.org/officeDocument/2006/relationships/slideLayout" Target="../slideLayouts/slideLayout225.xml"/><Relationship Id="rId3" Type="http://schemas.openxmlformats.org/officeDocument/2006/relationships/slideLayout" Target="../slideLayouts/slideLayout224.xml"/><Relationship Id="rId2" Type="http://schemas.openxmlformats.org/officeDocument/2006/relationships/slideLayout" Target="../slideLayouts/slideLayout223.xml"/><Relationship Id="rId14" Type="http://schemas.openxmlformats.org/officeDocument/2006/relationships/theme" Target="../theme/theme18.xml"/><Relationship Id="rId13" Type="http://schemas.openxmlformats.org/officeDocument/2006/relationships/slideLayout" Target="../slideLayouts/slideLayout234.xml"/><Relationship Id="rId12" Type="http://schemas.openxmlformats.org/officeDocument/2006/relationships/slideLayout" Target="../slideLayouts/slideLayout233.xml"/><Relationship Id="rId11" Type="http://schemas.openxmlformats.org/officeDocument/2006/relationships/slideLayout" Target="../slideLayouts/slideLayout232.xml"/><Relationship Id="rId10" Type="http://schemas.openxmlformats.org/officeDocument/2006/relationships/slideLayout" Target="../slideLayouts/slideLayout231.xml"/><Relationship Id="rId1" Type="http://schemas.openxmlformats.org/officeDocument/2006/relationships/slideLayout" Target="../slideLayouts/slideLayout222.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43.xml"/><Relationship Id="rId8" Type="http://schemas.openxmlformats.org/officeDocument/2006/relationships/slideLayout" Target="../slideLayouts/slideLayout242.xml"/><Relationship Id="rId7" Type="http://schemas.openxmlformats.org/officeDocument/2006/relationships/slideLayout" Target="../slideLayouts/slideLayout241.xml"/><Relationship Id="rId6" Type="http://schemas.openxmlformats.org/officeDocument/2006/relationships/slideLayout" Target="../slideLayouts/slideLayout240.xml"/><Relationship Id="rId5" Type="http://schemas.openxmlformats.org/officeDocument/2006/relationships/slideLayout" Target="../slideLayouts/slideLayout239.xml"/><Relationship Id="rId4" Type="http://schemas.openxmlformats.org/officeDocument/2006/relationships/slideLayout" Target="../slideLayouts/slideLayout238.xml"/><Relationship Id="rId3" Type="http://schemas.openxmlformats.org/officeDocument/2006/relationships/slideLayout" Target="../slideLayouts/slideLayout237.xml"/><Relationship Id="rId2" Type="http://schemas.openxmlformats.org/officeDocument/2006/relationships/slideLayout" Target="../slideLayouts/slideLayout236.xml"/><Relationship Id="rId14" Type="http://schemas.openxmlformats.org/officeDocument/2006/relationships/theme" Target="../theme/theme19.xml"/><Relationship Id="rId13" Type="http://schemas.openxmlformats.org/officeDocument/2006/relationships/slideLayout" Target="../slideLayouts/slideLayout247.xml"/><Relationship Id="rId12" Type="http://schemas.openxmlformats.org/officeDocument/2006/relationships/slideLayout" Target="../slideLayouts/slideLayout246.xml"/><Relationship Id="rId11" Type="http://schemas.openxmlformats.org/officeDocument/2006/relationships/slideLayout" Target="../slideLayouts/slideLayout245.xml"/><Relationship Id="rId10" Type="http://schemas.openxmlformats.org/officeDocument/2006/relationships/slideLayout" Target="../slideLayouts/slideLayout244.xml"/><Relationship Id="rId1" Type="http://schemas.openxmlformats.org/officeDocument/2006/relationships/slideLayout" Target="../slideLayouts/slideLayout235.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56.xml"/><Relationship Id="rId8" Type="http://schemas.openxmlformats.org/officeDocument/2006/relationships/slideLayout" Target="../slideLayouts/slideLayout255.xml"/><Relationship Id="rId7" Type="http://schemas.openxmlformats.org/officeDocument/2006/relationships/slideLayout" Target="../slideLayouts/slideLayout254.xml"/><Relationship Id="rId6" Type="http://schemas.openxmlformats.org/officeDocument/2006/relationships/slideLayout" Target="../slideLayouts/slideLayout253.xml"/><Relationship Id="rId5" Type="http://schemas.openxmlformats.org/officeDocument/2006/relationships/slideLayout" Target="../slideLayouts/slideLayout252.xml"/><Relationship Id="rId4" Type="http://schemas.openxmlformats.org/officeDocument/2006/relationships/slideLayout" Target="../slideLayouts/slideLayout251.xml"/><Relationship Id="rId3" Type="http://schemas.openxmlformats.org/officeDocument/2006/relationships/slideLayout" Target="../slideLayouts/slideLayout250.xml"/><Relationship Id="rId2" Type="http://schemas.openxmlformats.org/officeDocument/2006/relationships/slideLayout" Target="../slideLayouts/slideLayout249.xml"/><Relationship Id="rId14" Type="http://schemas.openxmlformats.org/officeDocument/2006/relationships/theme" Target="../theme/theme20.xml"/><Relationship Id="rId13" Type="http://schemas.openxmlformats.org/officeDocument/2006/relationships/slideLayout" Target="../slideLayouts/slideLayout260.xml"/><Relationship Id="rId12" Type="http://schemas.openxmlformats.org/officeDocument/2006/relationships/slideLayout" Target="../slideLayouts/slideLayout259.xml"/><Relationship Id="rId11" Type="http://schemas.openxmlformats.org/officeDocument/2006/relationships/slideLayout" Target="../slideLayouts/slideLayout258.xml"/><Relationship Id="rId10" Type="http://schemas.openxmlformats.org/officeDocument/2006/relationships/slideLayout" Target="../slideLayouts/slideLayout257.xml"/><Relationship Id="rId1" Type="http://schemas.openxmlformats.org/officeDocument/2006/relationships/slideLayout" Target="../slideLayouts/slideLayout248.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69.xml"/><Relationship Id="rId8" Type="http://schemas.openxmlformats.org/officeDocument/2006/relationships/slideLayout" Target="../slideLayouts/slideLayout268.xml"/><Relationship Id="rId7" Type="http://schemas.openxmlformats.org/officeDocument/2006/relationships/slideLayout" Target="../slideLayouts/slideLayout267.xml"/><Relationship Id="rId6" Type="http://schemas.openxmlformats.org/officeDocument/2006/relationships/slideLayout" Target="../slideLayouts/slideLayout266.xml"/><Relationship Id="rId5" Type="http://schemas.openxmlformats.org/officeDocument/2006/relationships/slideLayout" Target="../slideLayouts/slideLayout265.xml"/><Relationship Id="rId4" Type="http://schemas.openxmlformats.org/officeDocument/2006/relationships/slideLayout" Target="../slideLayouts/slideLayout264.xml"/><Relationship Id="rId3" Type="http://schemas.openxmlformats.org/officeDocument/2006/relationships/slideLayout" Target="../slideLayouts/slideLayout263.xml"/><Relationship Id="rId2" Type="http://schemas.openxmlformats.org/officeDocument/2006/relationships/slideLayout" Target="../slideLayouts/slideLayout262.xml"/><Relationship Id="rId14" Type="http://schemas.openxmlformats.org/officeDocument/2006/relationships/theme" Target="../theme/theme21.xml"/><Relationship Id="rId13" Type="http://schemas.openxmlformats.org/officeDocument/2006/relationships/slideLayout" Target="../slideLayouts/slideLayout273.xml"/><Relationship Id="rId12" Type="http://schemas.openxmlformats.org/officeDocument/2006/relationships/slideLayout" Target="../slideLayouts/slideLayout272.xml"/><Relationship Id="rId11" Type="http://schemas.openxmlformats.org/officeDocument/2006/relationships/slideLayout" Target="../slideLayouts/slideLayout271.xml"/><Relationship Id="rId10" Type="http://schemas.openxmlformats.org/officeDocument/2006/relationships/slideLayout" Target="../slideLayouts/slideLayout270.xml"/><Relationship Id="rId1" Type="http://schemas.openxmlformats.org/officeDocument/2006/relationships/slideLayout" Target="../slideLayouts/slideLayout26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4" Type="http://schemas.openxmlformats.org/officeDocument/2006/relationships/theme" Target="../theme/theme3.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4" Type="http://schemas.openxmlformats.org/officeDocument/2006/relationships/theme" Target="../theme/theme4.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slideLayout" Target="../slideLayouts/slideLayout60.xml"/><Relationship Id="rId7" Type="http://schemas.openxmlformats.org/officeDocument/2006/relationships/slideLayout" Target="../slideLayouts/slideLayout59.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4" Type="http://schemas.openxmlformats.org/officeDocument/2006/relationships/theme" Target="../theme/theme5.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4.xml"/><Relationship Id="rId8" Type="http://schemas.openxmlformats.org/officeDocument/2006/relationships/slideLayout" Target="../slideLayouts/slideLayout73.xml"/><Relationship Id="rId7" Type="http://schemas.openxmlformats.org/officeDocument/2006/relationships/slideLayout" Target="../slideLayouts/slideLayout72.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 Id="rId3" Type="http://schemas.openxmlformats.org/officeDocument/2006/relationships/slideLayout" Target="../slideLayouts/slideLayout68.xml"/><Relationship Id="rId2" Type="http://schemas.openxmlformats.org/officeDocument/2006/relationships/slideLayout" Target="../slideLayouts/slideLayout67.xml"/><Relationship Id="rId14" Type="http://schemas.openxmlformats.org/officeDocument/2006/relationships/theme" Target="../theme/theme6.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7.xml"/><Relationship Id="rId8" Type="http://schemas.openxmlformats.org/officeDocument/2006/relationships/slideLayout" Target="../slideLayouts/slideLayout86.xml"/><Relationship Id="rId7" Type="http://schemas.openxmlformats.org/officeDocument/2006/relationships/slideLayout" Target="../slideLayouts/slideLayout85.xml"/><Relationship Id="rId6" Type="http://schemas.openxmlformats.org/officeDocument/2006/relationships/slideLayout" Target="../slideLayouts/slideLayout84.xml"/><Relationship Id="rId5" Type="http://schemas.openxmlformats.org/officeDocument/2006/relationships/slideLayout" Target="../slideLayouts/slideLayout83.xml"/><Relationship Id="rId4" Type="http://schemas.openxmlformats.org/officeDocument/2006/relationships/slideLayout" Target="../slideLayouts/slideLayout82.xml"/><Relationship Id="rId3" Type="http://schemas.openxmlformats.org/officeDocument/2006/relationships/slideLayout" Target="../slideLayouts/slideLayout81.xml"/><Relationship Id="rId2" Type="http://schemas.openxmlformats.org/officeDocument/2006/relationships/slideLayout" Target="../slideLayouts/slideLayout80.xml"/><Relationship Id="rId14" Type="http://schemas.openxmlformats.org/officeDocument/2006/relationships/theme" Target="../theme/theme7.xml"/><Relationship Id="rId13" Type="http://schemas.openxmlformats.org/officeDocument/2006/relationships/slideLayout" Target="../slideLayouts/slideLayout91.xml"/><Relationship Id="rId12" Type="http://schemas.openxmlformats.org/officeDocument/2006/relationships/slideLayout" Target="../slideLayouts/slideLayout90.xml"/><Relationship Id="rId11" Type="http://schemas.openxmlformats.org/officeDocument/2006/relationships/slideLayout" Target="../slideLayouts/slideLayout89.xml"/><Relationship Id="rId10" Type="http://schemas.openxmlformats.org/officeDocument/2006/relationships/slideLayout" Target="../slideLayouts/slideLayout88.xml"/><Relationship Id="rId1"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00.xml"/><Relationship Id="rId8" Type="http://schemas.openxmlformats.org/officeDocument/2006/relationships/slideLayout" Target="../slideLayouts/slideLayout99.xml"/><Relationship Id="rId7" Type="http://schemas.openxmlformats.org/officeDocument/2006/relationships/slideLayout" Target="../slideLayouts/slideLayout98.xml"/><Relationship Id="rId6" Type="http://schemas.openxmlformats.org/officeDocument/2006/relationships/slideLayout" Target="../slideLayouts/slideLayout97.xml"/><Relationship Id="rId5" Type="http://schemas.openxmlformats.org/officeDocument/2006/relationships/slideLayout" Target="../slideLayouts/slideLayout96.xml"/><Relationship Id="rId4" Type="http://schemas.openxmlformats.org/officeDocument/2006/relationships/slideLayout" Target="../slideLayouts/slideLayout95.xml"/><Relationship Id="rId3" Type="http://schemas.openxmlformats.org/officeDocument/2006/relationships/slideLayout" Target="../slideLayouts/slideLayout94.xml"/><Relationship Id="rId2" Type="http://schemas.openxmlformats.org/officeDocument/2006/relationships/slideLayout" Target="../slideLayouts/slideLayout93.xml"/><Relationship Id="rId14" Type="http://schemas.openxmlformats.org/officeDocument/2006/relationships/theme" Target="../theme/theme8.xml"/><Relationship Id="rId13" Type="http://schemas.openxmlformats.org/officeDocument/2006/relationships/slideLayout" Target="../slideLayouts/slideLayout104.xml"/><Relationship Id="rId12" Type="http://schemas.openxmlformats.org/officeDocument/2006/relationships/slideLayout" Target="../slideLayouts/slideLayout103.xml"/><Relationship Id="rId11" Type="http://schemas.openxmlformats.org/officeDocument/2006/relationships/slideLayout" Target="../slideLayouts/slideLayout102.xml"/><Relationship Id="rId10" Type="http://schemas.openxmlformats.org/officeDocument/2006/relationships/slideLayout" Target="../slideLayouts/slideLayout101.xml"/><Relationship Id="rId1" Type="http://schemas.openxmlformats.org/officeDocument/2006/relationships/slideLayout" Target="../slideLayouts/slideLayout92.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13.xml"/><Relationship Id="rId8" Type="http://schemas.openxmlformats.org/officeDocument/2006/relationships/slideLayout" Target="../slideLayouts/slideLayout112.xml"/><Relationship Id="rId7" Type="http://schemas.openxmlformats.org/officeDocument/2006/relationships/slideLayout" Target="../slideLayouts/slideLayout111.xml"/><Relationship Id="rId6" Type="http://schemas.openxmlformats.org/officeDocument/2006/relationships/slideLayout" Target="../slideLayouts/slideLayout110.xml"/><Relationship Id="rId5" Type="http://schemas.openxmlformats.org/officeDocument/2006/relationships/slideLayout" Target="../slideLayouts/slideLayout109.xml"/><Relationship Id="rId4" Type="http://schemas.openxmlformats.org/officeDocument/2006/relationships/slideLayout" Target="../slideLayouts/slideLayout108.xml"/><Relationship Id="rId3" Type="http://schemas.openxmlformats.org/officeDocument/2006/relationships/slideLayout" Target="../slideLayouts/slideLayout107.xml"/><Relationship Id="rId2" Type="http://schemas.openxmlformats.org/officeDocument/2006/relationships/slideLayout" Target="../slideLayouts/slideLayout106.xml"/><Relationship Id="rId14" Type="http://schemas.openxmlformats.org/officeDocument/2006/relationships/theme" Target="../theme/theme9.xml"/><Relationship Id="rId13" Type="http://schemas.openxmlformats.org/officeDocument/2006/relationships/slideLayout" Target="../slideLayouts/slideLayout117.xml"/><Relationship Id="rId12" Type="http://schemas.openxmlformats.org/officeDocument/2006/relationships/slideLayout" Target="../slideLayouts/slideLayout116.xml"/><Relationship Id="rId11" Type="http://schemas.openxmlformats.org/officeDocument/2006/relationships/slideLayout" Target="../slideLayouts/slideLayout115.xml"/><Relationship Id="rId10" Type="http://schemas.openxmlformats.org/officeDocument/2006/relationships/slideLayout" Target="../slideLayouts/slideLayout114.xml"/><Relationship Id="rId1"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52.xml"/><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04.xml"/><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65.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91.xml"/><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56.xml"/><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8.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8.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69.xml"/><Relationship Id="rId4" Type="http://schemas.openxmlformats.org/officeDocument/2006/relationships/image" Target="../media/image21.png"/><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8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95.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221.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60.xml"/><Relationship Id="rId4" Type="http://schemas.openxmlformats.org/officeDocument/2006/relationships/image" Target="../media/image30.png"/><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34.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47.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7.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39.xml"/><Relationship Id="rId4" Type="http://schemas.openxmlformats.org/officeDocument/2006/relationships/image" Target="../media/image11.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30.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43.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icture containing graphical user interfac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42" y="-9448"/>
            <a:ext cx="12201142" cy="6876896"/>
          </a:xfrm>
          <a:prstGeom prst="rect">
            <a:avLst/>
          </a:prstGeom>
        </p:spPr>
      </p:pic>
      <p:sp>
        <p:nvSpPr>
          <p:cNvPr id="13" name="Text Placeholder 4"/>
          <p:cNvSpPr txBox="1"/>
          <p:nvPr/>
        </p:nvSpPr>
        <p:spPr>
          <a:xfrm>
            <a:off x="88599" y="2567214"/>
            <a:ext cx="6600341" cy="13688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000" dirty="0">
                <a:solidFill>
                  <a:schemeClr val="bg1"/>
                </a:solidFill>
                <a:latin typeface="Century Gothic" panose="020B0502020202020204" pitchFamily="34" charset="0"/>
                <a:cs typeface="Arial" panose="020B0604020202020204" pitchFamily="34" charset="0"/>
              </a:rPr>
              <a:t>Adidas US Sales Clustering</a:t>
            </a:r>
            <a:endParaRPr lang="en-US" sz="5000" dirty="0">
              <a:solidFill>
                <a:schemeClr val="bg1"/>
              </a:solidFill>
              <a:latin typeface="Century Gothic" panose="020B0502020202020204" pitchFamily="34" charset="0"/>
              <a:cs typeface="Arial" panose="020B0604020202020204" pitchFamily="34" charset="0"/>
            </a:endParaRPr>
          </a:p>
        </p:txBody>
      </p:sp>
      <p:sp>
        <p:nvSpPr>
          <p:cNvPr id="16" name="Text Placeholder 4"/>
          <p:cNvSpPr txBox="1"/>
          <p:nvPr/>
        </p:nvSpPr>
        <p:spPr>
          <a:xfrm>
            <a:off x="170180" y="4384040"/>
            <a:ext cx="4714240" cy="173037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smtClean="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a:solidFill>
                  <a:schemeClr val="bg1"/>
                </a:solidFill>
                <a:latin typeface="Century Gothic" panose="020B0502020202020204" pitchFamily="34" charset="0"/>
              </a:rPr>
              <a:t>Group A – Batch 13</a:t>
            </a:r>
            <a:endParaRPr lang="en-IN" sz="2400" dirty="0">
              <a:solidFill>
                <a:schemeClr val="bg1"/>
              </a:solidFill>
              <a:latin typeface="Century Gothic" panose="020B0502020202020204" pitchFamily="34" charset="0"/>
            </a:endParaRPr>
          </a:p>
          <a:p>
            <a:r>
              <a:rPr lang="en-IN" sz="1400" dirty="0">
                <a:solidFill>
                  <a:srgbClr val="FFFF00"/>
                </a:solidFill>
                <a:latin typeface="Century Gothic" panose="020B0502020202020204" pitchFamily="34" charset="0"/>
              </a:rPr>
              <a:t>John Reynolds | Anuj Tiwari| Ashish Mahajan|</a:t>
            </a:r>
            <a:endParaRPr lang="en-IN" sz="1400" dirty="0">
              <a:solidFill>
                <a:srgbClr val="FFFF00"/>
              </a:solidFill>
              <a:latin typeface="Century Gothic" panose="020B0502020202020204" pitchFamily="34" charset="0"/>
            </a:endParaRPr>
          </a:p>
          <a:p>
            <a:r>
              <a:rPr lang="en-IN" sz="1400" dirty="0">
                <a:solidFill>
                  <a:srgbClr val="FFFF00"/>
                </a:solidFill>
                <a:latin typeface="Century Gothic" panose="020B0502020202020204" pitchFamily="34" charset="0"/>
              </a:rPr>
              <a:t>Suraj Gutte | Trompress Fransis | Simrat Kaur | </a:t>
            </a:r>
            <a:endParaRPr lang="en-IN" sz="1400" dirty="0">
              <a:solidFill>
                <a:srgbClr val="FFFF00"/>
              </a:solidFill>
              <a:latin typeface="Century Gothic" panose="020B0502020202020204" pitchFamily="34" charset="0"/>
            </a:endParaRPr>
          </a:p>
          <a:p>
            <a:r>
              <a:rPr lang="en-IN" sz="1400" dirty="0">
                <a:solidFill>
                  <a:srgbClr val="FFFF00"/>
                </a:solidFill>
                <a:latin typeface="Century Gothic" panose="020B0502020202020204" pitchFamily="34" charset="0"/>
              </a:rPr>
              <a:t>Rahila Rajvada | Priya Roy</a:t>
            </a:r>
            <a:endParaRPr lang="en-IN" sz="1400" dirty="0">
              <a:solidFill>
                <a:srgbClr val="FFFF00"/>
              </a:solidFill>
              <a:latin typeface="Century Gothic" panose="020B0502020202020204" pitchFamily="34" charset="0"/>
            </a:endParaRPr>
          </a:p>
        </p:txBody>
      </p:sp>
      <p:pic>
        <p:nvPicPr>
          <p:cNvPr id="20" name="Picture 2" descr="Indian Institute of Management Indore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sp>
        <p:nvSpPr>
          <p:cNvPr id="23" name="Text Placeholder 5"/>
          <p:cNvSpPr txBox="1"/>
          <p:nvPr/>
        </p:nvSpPr>
        <p:spPr>
          <a:xfrm>
            <a:off x="696191" y="157715"/>
            <a:ext cx="5730009" cy="784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1"/>
                </a:solidFill>
                <a:latin typeface="Century Gothic" panose="020B0502020202020204" pitchFamily="34" charset="0"/>
              </a:rPr>
              <a:t>Integrated Program in Business Analytics</a:t>
            </a:r>
            <a:endParaRPr lang="en-US" sz="2400" b="1" dirty="0">
              <a:solidFill>
                <a:schemeClr val="bg1"/>
              </a:solidFill>
              <a:latin typeface="Century Gothic" panose="020B0502020202020204" pitchFamily="34" charset="0"/>
            </a:endParaRPr>
          </a:p>
        </p:txBody>
      </p:sp>
      <p:pic>
        <p:nvPicPr>
          <p:cNvPr id="4" name="Picture 3" descr="Logo&#10;&#10;Description automatically generated with medium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219" y="75842"/>
            <a:ext cx="1392824" cy="6639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itle 25"/>
          <p:cNvSpPr>
            <a:spLocks noGrp="1"/>
          </p:cNvSpPr>
          <p:nvPr>
            <p:ph type="title"/>
          </p:nvPr>
        </p:nvSpPr>
        <p:spPr>
          <a:xfrm>
            <a:off x="838200" y="121285"/>
            <a:ext cx="11098530" cy="920115"/>
          </a:xfrm>
        </p:spPr>
        <p:txBody>
          <a:bodyPr vert="horz" lIns="91440" tIns="45720" rIns="91440" bIns="45720" rtlCol="0" anchor="b">
            <a:normAutofit/>
          </a:bodyPr>
          <a:lstStyle/>
          <a:p>
            <a:r>
              <a:rPr lang="en-US" sz="4600" b="1" kern="1200" dirty="0">
                <a:solidFill>
                  <a:schemeClr val="tx1"/>
                </a:solidFill>
                <a:latin typeface="+mj-lt"/>
                <a:ea typeface="+mj-ea"/>
                <a:cs typeface="+mj-cs"/>
              </a:rPr>
              <a:t>Exploratory Data Analysis</a:t>
            </a:r>
            <a:r>
              <a:rPr lang="en-IN" altLang="en-US" sz="4600" b="1" kern="1200" dirty="0">
                <a:solidFill>
                  <a:schemeClr val="tx1"/>
                </a:solidFill>
                <a:latin typeface="+mj-lt"/>
                <a:ea typeface="+mj-ea"/>
                <a:cs typeface="+mj-cs"/>
              </a:rPr>
              <a:t> </a:t>
            </a:r>
            <a:r>
              <a:rPr lang="en-US" sz="4600" b="1" dirty="0">
                <a:sym typeface="+mn-ea"/>
              </a:rPr>
              <a:t>(Bi-variate)</a:t>
            </a:r>
            <a:endParaRPr lang="en-IN" altLang="en-US" sz="4600" b="1" kern="1200" dirty="0">
              <a:solidFill>
                <a:schemeClr val="tx1"/>
              </a:solidFill>
              <a:latin typeface="+mj-lt"/>
              <a:ea typeface="+mj-ea"/>
              <a:cs typeface="+mj-cs"/>
            </a:endParaRPr>
          </a:p>
        </p:txBody>
      </p:sp>
      <p:sp>
        <p:nvSpPr>
          <p:cNvPr id="36" name="sketch line"/>
          <p:cNvSpPr>
            <a:spLocks noGrp="1" noRot="1" noChangeAspect="1" noMove="1" noResize="1" noEditPoints="1" noAdjustHandles="1" noChangeArrowheads="1" noChangeShapeType="1" noTextEdit="1"/>
          </p:cNvSpPr>
          <p:nvPr/>
        </p:nvSpPr>
        <p:spPr>
          <a:xfrm>
            <a:off x="838223" y="12148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6"/>
          <p:cNvSpPr txBox="1"/>
          <p:nvPr/>
        </p:nvSpPr>
        <p:spPr>
          <a:xfrm>
            <a:off x="295910" y="1406525"/>
            <a:ext cx="5105400" cy="474027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800" dirty="0">
                <a:solidFill>
                  <a:schemeClr val="tx1"/>
                </a:solidFill>
                <a:latin typeface="Avenir Next LT Pro" panose="020B0504020202020204" pitchFamily="34" charset="0"/>
              </a:rPr>
              <a:t>West Gear and Foot Locker improved their In-Store sales significantly and maintained their lead in 2021 as well</a:t>
            </a:r>
            <a:br>
              <a:rPr lang="en-US" sz="1800" dirty="0">
                <a:solidFill>
                  <a:schemeClr val="tx1"/>
                </a:solidFill>
                <a:latin typeface="Avenir Next LT Pro" panose="020B0504020202020204" pitchFamily="34" charset="0"/>
              </a:rPr>
            </a:br>
            <a:endParaRPr lang="en-US" sz="18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800" dirty="0">
                <a:solidFill>
                  <a:schemeClr val="tx1"/>
                </a:solidFill>
                <a:latin typeface="Avenir Next LT Pro" panose="020B0504020202020204" pitchFamily="34" charset="0"/>
              </a:rPr>
              <a:t>Walmart, Kohl's and Amazon also initiated in-store sales in 2021</a:t>
            </a:r>
            <a:br>
              <a:rPr lang="en-US" sz="1800" dirty="0">
                <a:solidFill>
                  <a:schemeClr val="tx1"/>
                </a:solidFill>
                <a:latin typeface="Avenir Next LT Pro" panose="020B0504020202020204" pitchFamily="34" charset="0"/>
              </a:rPr>
            </a:br>
            <a:endParaRPr lang="en-US" sz="18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800" dirty="0">
                <a:solidFill>
                  <a:schemeClr val="tx1"/>
                </a:solidFill>
                <a:latin typeface="Avenir Next LT Pro" panose="020B0504020202020204" pitchFamily="34" charset="0"/>
              </a:rPr>
              <a:t>Online Sales via 'Amazon' was started in the year 2021. </a:t>
            </a:r>
            <a:br>
              <a:rPr lang="en-US" sz="1800" dirty="0">
                <a:solidFill>
                  <a:schemeClr val="tx1"/>
                </a:solidFill>
                <a:latin typeface="Avenir Next LT Pro" panose="020B0504020202020204" pitchFamily="34" charset="0"/>
              </a:rPr>
            </a:br>
            <a:endParaRPr lang="en-US" sz="18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800" dirty="0">
                <a:solidFill>
                  <a:schemeClr val="tx1"/>
                </a:solidFill>
                <a:latin typeface="Avenir Next LT Pro" panose="020B0504020202020204" pitchFamily="34" charset="0"/>
              </a:rPr>
              <a:t>Online sales </a:t>
            </a:r>
            <a:r>
              <a:rPr lang="en-IN" altLang="en-US" sz="1800" dirty="0">
                <a:solidFill>
                  <a:schemeClr val="tx1"/>
                </a:solidFill>
                <a:latin typeface="Avenir Next LT Pro" panose="020B0504020202020204" pitchFamily="34" charset="0"/>
              </a:rPr>
              <a:t>grown considerably in 2021</a:t>
            </a:r>
            <a:br>
              <a:rPr lang="en-US" sz="1800" dirty="0">
                <a:solidFill>
                  <a:schemeClr val="tx1"/>
                </a:solidFill>
                <a:latin typeface="Avenir Next LT Pro" panose="020B0504020202020204" pitchFamily="34" charset="0"/>
              </a:rPr>
            </a:br>
            <a:endParaRPr lang="en-US" sz="18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800" dirty="0">
                <a:solidFill>
                  <a:schemeClr val="tx1"/>
                </a:solidFill>
                <a:latin typeface="Avenir Next LT Pro" panose="020B0504020202020204" pitchFamily="34" charset="0"/>
              </a:rPr>
              <a:t>Men's Street footware has grown considerably larger followed by Women's Appareal</a:t>
            </a:r>
            <a:r>
              <a:rPr lang="en-IN" altLang="en-US" sz="1800" dirty="0">
                <a:solidFill>
                  <a:schemeClr val="tx1"/>
                </a:solidFill>
                <a:latin typeface="Avenir Next LT Pro" panose="020B0504020202020204" pitchFamily="34" charset="0"/>
              </a:rPr>
              <a:t> in 2021</a:t>
            </a:r>
            <a:br>
              <a:rPr lang="en-US" sz="1800" dirty="0">
                <a:solidFill>
                  <a:schemeClr val="tx1"/>
                </a:solidFill>
                <a:latin typeface="Avenir Next LT Pro" panose="020B0504020202020204" pitchFamily="34" charset="0"/>
              </a:rPr>
            </a:br>
            <a:endParaRPr lang="en-US" sz="18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800" dirty="0">
                <a:solidFill>
                  <a:schemeClr val="tx1"/>
                </a:solidFill>
                <a:latin typeface="Avenir Next LT Pro" panose="020B0504020202020204" pitchFamily="34" charset="0"/>
              </a:rPr>
              <a:t>North-east </a:t>
            </a:r>
            <a:r>
              <a:rPr lang="en-IN" altLang="en-US" sz="1800" dirty="0">
                <a:solidFill>
                  <a:schemeClr val="tx1"/>
                </a:solidFill>
                <a:latin typeface="Avenir Next LT Pro" panose="020B0504020202020204" pitchFamily="34" charset="0"/>
              </a:rPr>
              <a:t>outlet sales were almost stagnant, and considerable instore sale gain is evident</a:t>
            </a:r>
            <a:endParaRPr lang="en-IN" altLang="en-US" sz="1800" dirty="0">
              <a:solidFill>
                <a:schemeClr val="tx1"/>
              </a:solidFill>
              <a:latin typeface="Avenir Next LT Pro" panose="020B0504020202020204" pitchFamily="34" charset="0"/>
            </a:endParaRPr>
          </a:p>
        </p:txBody>
      </p:sp>
      <p:pic>
        <p:nvPicPr>
          <p:cNvPr id="2" name="Content Placeholder 1"/>
          <p:cNvPicPr>
            <a:picLocks noChangeAspect="1"/>
          </p:cNvPicPr>
          <p:nvPr>
            <p:ph idx="1"/>
          </p:nvPr>
        </p:nvPicPr>
        <p:blipFill>
          <a:blip r:embed="rId3"/>
          <a:srcRect t="595"/>
          <a:stretch>
            <a:fillRect/>
          </a:stretch>
        </p:blipFill>
        <p:spPr>
          <a:xfrm>
            <a:off x="5239385" y="1214755"/>
            <a:ext cx="6845300" cy="50939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613410" y="621665"/>
            <a:ext cx="2494280" cy="2756535"/>
          </a:xfrm>
        </p:spPr>
        <p:txBody>
          <a:bodyPr vert="horz" lIns="91440" tIns="45720" rIns="91440" bIns="45720" rtlCol="0" anchor="b">
            <a:normAutofit/>
          </a:bodyPr>
          <a:lstStyle/>
          <a:p>
            <a:r>
              <a:rPr lang="en-US" sz="3110" b="1" kern="1200" dirty="0">
                <a:solidFill>
                  <a:schemeClr val="tx1"/>
                </a:solidFill>
                <a:latin typeface="+mj-lt"/>
                <a:ea typeface="+mj-ea"/>
                <a:cs typeface="+mj-cs"/>
              </a:rPr>
              <a:t>Exploratory Data Analysis</a:t>
            </a:r>
            <a:r>
              <a:rPr lang="en-IN" altLang="en-US" sz="3110" b="1" kern="1200" dirty="0">
                <a:solidFill>
                  <a:schemeClr val="tx1"/>
                </a:solidFill>
                <a:latin typeface="+mj-lt"/>
                <a:ea typeface="+mj-ea"/>
                <a:cs typeface="+mj-cs"/>
              </a:rPr>
              <a:t> Units sold - Region and Sales Method </a:t>
            </a:r>
            <a:r>
              <a:rPr lang="en-US" sz="3110" b="1" dirty="0">
                <a:sym typeface="+mn-ea"/>
              </a:rPr>
              <a:t>(Bi-variate)</a:t>
            </a:r>
            <a:endParaRPr lang="en-IN" altLang="en-US" sz="3110" b="1" kern="1200" dirty="0">
              <a:solidFill>
                <a:schemeClr val="tx1"/>
              </a:solidFill>
              <a:latin typeface="+mj-lt"/>
              <a:ea typeface="+mj-ea"/>
              <a:cs typeface="+mj-cs"/>
            </a:endParaRPr>
          </a:p>
        </p:txBody>
      </p:sp>
      <p:sp>
        <p:nvSpPr>
          <p:cNvPr id="6" name="sketch line"/>
          <p:cNvSpPr>
            <a:spLocks noGrp="1" noRot="1" noChangeAspect="1" noMove="1" noResize="1" noEditPoints="1" noAdjustHandles="1" noChangeArrowheads="1" noChangeShapeType="1" noTextEdit="1"/>
          </p:cNvSpPr>
          <p:nvPr/>
        </p:nvSpPr>
        <p:spPr>
          <a:xfrm rot="16200000">
            <a:off x="1470683" y="204416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6"/>
          <p:cNvSpPr txBox="1"/>
          <p:nvPr/>
        </p:nvSpPr>
        <p:spPr>
          <a:xfrm>
            <a:off x="3552190" y="301625"/>
            <a:ext cx="8420100" cy="282448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IN" altLang="en-US" sz="1800" dirty="0">
                <a:solidFill>
                  <a:schemeClr val="tx1"/>
                </a:solidFill>
                <a:latin typeface="Avenir Next LT Pro" panose="020B0504020202020204" pitchFamily="34" charset="0"/>
              </a:rPr>
              <a:t>Instore Sales: Phenomenal growth in Northeast sold largest number of units , Midwest also grown better then the rest, almost no growth in Southeast and </a:t>
            </a:r>
            <a:r>
              <a:rPr lang="en-IN" altLang="en-US" sz="1800" dirty="0">
                <a:solidFill>
                  <a:schemeClr val="tx1"/>
                </a:solidFill>
                <a:latin typeface="Avenir Next LT Pro" panose="020B0504020202020204" pitchFamily="34" charset="0"/>
                <a:sym typeface="+mn-ea"/>
              </a:rPr>
              <a:t>sales begun in South in 2021</a:t>
            </a:r>
            <a:r>
              <a:rPr lang="en-IN" altLang="en-US" sz="1800" dirty="0">
                <a:solidFill>
                  <a:schemeClr val="tx1"/>
                </a:solidFill>
                <a:latin typeface="Avenir Next LT Pro" panose="020B0504020202020204" pitchFamily="34" charset="0"/>
              </a:rPr>
              <a:t>.</a:t>
            </a:r>
            <a:endParaRPr lang="en-IN" altLang="en-US" sz="18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endParaRPr lang="en-US" sz="18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800" dirty="0">
                <a:solidFill>
                  <a:schemeClr val="tx1"/>
                </a:solidFill>
                <a:latin typeface="Avenir Next LT Pro" panose="020B0504020202020204" pitchFamily="34" charset="0"/>
              </a:rPr>
              <a:t>Online Sales: Massive sale jump in all regions, Southeast sold largest number units, Midwest sold larger qty than Northeast in 2nd year.</a:t>
            </a:r>
            <a:endParaRPr lang="en-IN" altLang="en-US" sz="18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endParaRPr lang="en-IN" altLang="en-US" sz="18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800" dirty="0">
                <a:solidFill>
                  <a:schemeClr val="tx1"/>
                </a:solidFill>
                <a:latin typeface="Avenir Next LT Pro" panose="020B0504020202020204" pitchFamily="34" charset="0"/>
              </a:rPr>
              <a:t>Outlet Sales: Remarkable sale improvement in West, South and Midwest, Almost no sales growth in Northeast, sales begun in Southeast in 2021.</a:t>
            </a:r>
            <a:endParaRPr lang="en-IN" altLang="en-US" sz="1800" dirty="0">
              <a:solidFill>
                <a:schemeClr val="tx1"/>
              </a:solidFill>
              <a:latin typeface="Avenir Next LT Pro" panose="020B0504020202020204" pitchFamily="34" charset="0"/>
            </a:endParaRPr>
          </a:p>
        </p:txBody>
      </p:sp>
      <p:pic>
        <p:nvPicPr>
          <p:cNvPr id="8" name="Content Placeholder 7"/>
          <p:cNvPicPr>
            <a:picLocks noChangeAspect="1"/>
          </p:cNvPicPr>
          <p:nvPr>
            <p:ph idx="1"/>
          </p:nvPr>
        </p:nvPicPr>
        <p:blipFill>
          <a:blip r:embed="rId3"/>
          <a:stretch>
            <a:fillRect/>
          </a:stretch>
        </p:blipFill>
        <p:spPr>
          <a:xfrm>
            <a:off x="2301240" y="3356610"/>
            <a:ext cx="9890760" cy="29870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itle 25"/>
          <p:cNvSpPr>
            <a:spLocks noGrp="1"/>
          </p:cNvSpPr>
          <p:nvPr>
            <p:ph type="title"/>
          </p:nvPr>
        </p:nvSpPr>
        <p:spPr>
          <a:xfrm>
            <a:off x="313690" y="849630"/>
            <a:ext cx="2392045" cy="3287395"/>
          </a:xfrm>
        </p:spPr>
        <p:txBody>
          <a:bodyPr vert="horz" lIns="91440" tIns="45720" rIns="91440" bIns="45720" rtlCol="0" anchor="ctr">
            <a:normAutofit/>
          </a:bodyPr>
          <a:lstStyle/>
          <a:p>
            <a:r>
              <a:rPr lang="en-US" sz="3700" b="1">
                <a:solidFill>
                  <a:schemeClr val="tx1"/>
                </a:solidFill>
                <a:latin typeface="+mj-lt"/>
              </a:rPr>
              <a:t>Exploratory Data Analysis</a:t>
            </a:r>
            <a:br>
              <a:rPr lang="en-US" sz="3700" b="1">
                <a:solidFill>
                  <a:schemeClr val="tx1"/>
                </a:solidFill>
                <a:latin typeface="+mj-lt"/>
              </a:rPr>
            </a:br>
            <a:r>
              <a:rPr lang="en-US" sz="3700" b="1">
                <a:solidFill>
                  <a:schemeClr val="tx1"/>
                </a:solidFill>
                <a:latin typeface="+mj-lt"/>
              </a:rPr>
              <a:t>(Bi-variate)</a:t>
            </a:r>
            <a:endParaRPr lang="en-US" sz="3700" b="1">
              <a:solidFill>
                <a:schemeClr val="tx1"/>
              </a:solidFill>
              <a:latin typeface="+mj-lt"/>
            </a:endParaRPr>
          </a:p>
        </p:txBody>
      </p:sp>
      <p:pic>
        <p:nvPicPr>
          <p:cNvPr id="10" name="Picture 9" descr="Histogram&#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26715" y="137160"/>
            <a:ext cx="9167495" cy="6273800"/>
          </a:xfrm>
          <a:prstGeom prst="rect">
            <a:avLst/>
          </a:prstGeom>
        </p:spPr>
      </p:pic>
      <p:sp>
        <p:nvSpPr>
          <p:cNvPr id="3" name="Text Placeholder 26"/>
          <p:cNvSpPr txBox="1"/>
          <p:nvPr/>
        </p:nvSpPr>
        <p:spPr>
          <a:xfrm>
            <a:off x="3242310" y="4329430"/>
            <a:ext cx="7595235" cy="165989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spcAft>
                <a:spcPts val="1200"/>
              </a:spcAft>
              <a:buFont typeface="Arial" panose="020B0604020202020204" pitchFamily="34" charset="0"/>
              <a:buChar char="•"/>
            </a:pPr>
            <a:r>
              <a:rPr lang="en-IN" altLang="en-US" sz="1700" dirty="0">
                <a:solidFill>
                  <a:schemeClr val="tx1"/>
                </a:solidFill>
              </a:rPr>
              <a:t>More uniform Total Sales involving more cities evident in 2021 </a:t>
            </a:r>
            <a:endParaRPr lang="en-IN" altLang="en-US" sz="1700" dirty="0">
              <a:solidFill>
                <a:schemeClr val="tx1"/>
              </a:solidFill>
            </a:endParaRPr>
          </a:p>
          <a:p>
            <a:pPr>
              <a:spcBef>
                <a:spcPts val="1800"/>
              </a:spcBef>
              <a:spcAft>
                <a:spcPts val="1200"/>
              </a:spcAft>
              <a:buFont typeface="Arial" panose="020B0604020202020204" pitchFamily="34" charset="0"/>
              <a:buChar char="•"/>
            </a:pPr>
            <a:r>
              <a:rPr lang="en-IN" altLang="en-US" sz="1700" dirty="0">
                <a:solidFill>
                  <a:schemeClr val="tx1"/>
                </a:solidFill>
              </a:rPr>
              <a:t>2020 had less frequent city wise  purchases, whereas more uniformity across cities is visible in 2021</a:t>
            </a:r>
            <a:endParaRPr lang="en-IN" altLang="en-US" sz="1700" dirty="0">
              <a:solidFill>
                <a:schemeClr val="tx1"/>
              </a:solidFill>
            </a:endParaRPr>
          </a:p>
        </p:txBody>
      </p:sp>
      <p:sp>
        <p:nvSpPr>
          <p:cNvPr id="2" name="sketch line"/>
          <p:cNvSpPr>
            <a:spLocks noGrp="1" noRot="1" noChangeAspect="1" noMove="1" noResize="1" noEditPoints="1" noAdjustHandles="1" noChangeArrowheads="1" noChangeShapeType="1" noTextEdit="1"/>
          </p:cNvSpPr>
          <p:nvPr/>
        </p:nvSpPr>
        <p:spPr>
          <a:xfrm rot="16200000">
            <a:off x="1137308" y="204416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 name="sketch line"/>
          <p:cNvSpPr>
            <a:spLocks noGrp="1" noRot="1" noChangeAspect="1" noMove="1" noResize="1" noEditPoints="1" noAdjustHandles="1" noChangeArrowheads="1" noChangeShapeType="1" noTextEdit="1"/>
          </p:cNvSpPr>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gradFill>
            <a:gsLst>
              <a:gs pos="0">
                <a:srgbClr val="7B32B2"/>
              </a:gs>
              <a:gs pos="100000">
                <a:srgbClr val="401A5D"/>
              </a:gs>
            </a:gsLst>
            <a:lin ang="5400000" scaled="0"/>
          </a:gradFill>
          <a:ln w="28575" cap="rnd" cmpd="sng">
            <a:solidFill>
              <a:schemeClr val="accent1">
                <a:shade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6"/>
          <p:cNvSpPr txBox="1"/>
          <p:nvPr/>
        </p:nvSpPr>
        <p:spPr>
          <a:xfrm>
            <a:off x="356870" y="2949575"/>
            <a:ext cx="4306570" cy="22237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IN" altLang="en-US" sz="1500">
                <a:sym typeface="+mn-ea"/>
              </a:rPr>
              <a:t>Price per unit is positively correlated with Operating Profit, total sales and Units Sold</a:t>
            </a:r>
            <a:endParaRPr lang="en-IN" altLang="en-US" sz="1500">
              <a:sym typeface="+mn-ea"/>
            </a:endParaRPr>
          </a:p>
          <a:p>
            <a:pPr>
              <a:spcBef>
                <a:spcPts val="300"/>
              </a:spcBef>
              <a:spcAft>
                <a:spcPts val="300"/>
              </a:spcAft>
              <a:buFont typeface="Arial" panose="020B0604020202020204" pitchFamily="34" charset="0"/>
              <a:buChar char="•"/>
            </a:pPr>
            <a:endParaRPr lang="en-IN" altLang="en-US" sz="1500">
              <a:sym typeface="+mn-ea"/>
            </a:endParaRPr>
          </a:p>
          <a:p>
            <a:pPr>
              <a:spcBef>
                <a:spcPts val="300"/>
              </a:spcBef>
              <a:spcAft>
                <a:spcPts val="300"/>
              </a:spcAft>
              <a:buFont typeface="Arial" panose="020B0604020202020204" pitchFamily="34" charset="0"/>
              <a:buChar char="•"/>
            </a:pPr>
            <a:r>
              <a:rPr lang="en-IN" altLang="en-US" sz="1500">
                <a:sym typeface="+mn-ea"/>
              </a:rPr>
              <a:t>Total Sales is positively correlated with Operating Profit, units Sold and Price per unit</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500">
                <a:sym typeface="+mn-ea"/>
              </a:rPr>
              <a:t>Negative correlation is evident between Operating margin with Price per unit, Units Sold, Total Sales and Operating Profit</a:t>
            </a:r>
            <a:endParaRPr lang="en-US" sz="1500" dirty="0">
              <a:solidFill>
                <a:schemeClr val="tx1"/>
              </a:solidFill>
              <a:latin typeface="Avenir Next LT Pro" panose="020B0504020202020204" pitchFamily="34" charset="0"/>
            </a:endParaRPr>
          </a:p>
          <a:p>
            <a:pPr marL="0" indent="0">
              <a:spcBef>
                <a:spcPts val="300"/>
              </a:spcBef>
              <a:spcAft>
                <a:spcPts val="300"/>
              </a:spcAft>
              <a:buFont typeface="Arial" panose="020B0604020202020204" pitchFamily="34" charset="0"/>
              <a:buNone/>
            </a:pPr>
            <a:endParaRPr lang="en-US" sz="1500" dirty="0">
              <a:solidFill>
                <a:schemeClr val="tx1"/>
              </a:solidFill>
              <a:latin typeface="Avenir Next LT Pro" panose="020B0504020202020204" pitchFamily="34" charset="0"/>
            </a:endParaRPr>
          </a:p>
        </p:txBody>
      </p:sp>
      <p:pic>
        <p:nvPicPr>
          <p:cNvPr id="6" name="Picture Placeholder 5"/>
          <p:cNvPicPr>
            <a:picLocks noChangeAspect="1"/>
          </p:cNvPicPr>
          <p:nvPr>
            <p:ph type="pic" idx="1"/>
          </p:nvPr>
        </p:nvPicPr>
        <p:blipFill>
          <a:blip r:embed="rId3"/>
          <a:stretch>
            <a:fillRect/>
          </a:stretch>
        </p:blipFill>
        <p:spPr>
          <a:xfrm>
            <a:off x="5050155" y="1736090"/>
            <a:ext cx="7066280" cy="3842385"/>
          </a:xfrm>
          <a:prstGeom prst="rect">
            <a:avLst/>
          </a:prstGeom>
        </p:spPr>
      </p:pic>
      <p:sp>
        <p:nvSpPr>
          <p:cNvPr id="2" name="Title 25"/>
          <p:cNvSpPr>
            <a:spLocks noGrp="1"/>
          </p:cNvSpPr>
          <p:nvPr/>
        </p:nvSpPr>
        <p:spPr>
          <a:xfrm>
            <a:off x="643001" y="518870"/>
            <a:ext cx="3429000" cy="1719072"/>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IN" altLang="en-US" sz="4600" b="1" kern="1200" dirty="0">
                <a:solidFill>
                  <a:schemeClr val="tx1"/>
                </a:solidFill>
                <a:latin typeface="+mj-lt"/>
                <a:ea typeface="+mj-ea"/>
                <a:cs typeface="+mj-cs"/>
              </a:rPr>
              <a:t>Correlation Plot - Op Margin ratio</a:t>
            </a:r>
            <a:endParaRPr lang="en-IN" altLang="en-US" sz="4600" b="1" kern="1200" dirty="0">
              <a:solidFill>
                <a:schemeClr val="tx1"/>
              </a:solidFill>
              <a:latin typeface="+mj-lt"/>
              <a:ea typeface="+mj-ea"/>
              <a:cs typeface="+mj-cs"/>
            </a:endParaRPr>
          </a:p>
        </p:txBody>
      </p:sp>
      <p:sp>
        <p:nvSpPr>
          <p:cNvPr id="4" name="sketch line"/>
          <p:cNvSpPr>
            <a:spLocks noGrp="1" noRot="1" noChangeAspect="1" noMove="1" noResize="1" noEditPoints="1" noAdjustHandles="1" noChangeArrowheads="1" noChangeShapeType="1" noTextEdit="1"/>
          </p:cNvSpPr>
          <p:nvPr/>
        </p:nvSpPr>
        <p:spPr>
          <a:xfrm>
            <a:off x="643278" y="2584551"/>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gradFill>
            <a:gsLst>
              <a:gs pos="0">
                <a:srgbClr val="7B32B2"/>
              </a:gs>
              <a:gs pos="100000">
                <a:srgbClr val="401A5D"/>
              </a:gs>
            </a:gsLst>
            <a:lin ang="5400000" scaled="0"/>
          </a:gradFill>
          <a:ln w="28575" cap="rnd" cmpd="sng">
            <a:solidFill>
              <a:schemeClr val="accent1">
                <a:shade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6"/>
          <p:cNvSpPr txBox="1"/>
          <p:nvPr/>
        </p:nvSpPr>
        <p:spPr>
          <a:xfrm>
            <a:off x="356870" y="2960370"/>
            <a:ext cx="4306570" cy="22237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IN" altLang="en-US" sz="1500">
                <a:sym typeface="+mn-ea"/>
              </a:rPr>
              <a:t>Price per unit is positively correlated with Operating Profit, total sales and Units Sold</a:t>
            </a:r>
            <a:endParaRPr lang="en-IN" altLang="en-US" sz="1500">
              <a:sym typeface="+mn-ea"/>
            </a:endParaRPr>
          </a:p>
          <a:p>
            <a:pPr>
              <a:spcBef>
                <a:spcPts val="300"/>
              </a:spcBef>
              <a:spcAft>
                <a:spcPts val="300"/>
              </a:spcAft>
              <a:buFont typeface="Arial" panose="020B0604020202020204" pitchFamily="34" charset="0"/>
              <a:buChar char="•"/>
            </a:pPr>
            <a:endParaRPr lang="en-IN" altLang="en-US" sz="1500">
              <a:sym typeface="+mn-ea"/>
            </a:endParaRPr>
          </a:p>
          <a:p>
            <a:pPr>
              <a:spcBef>
                <a:spcPts val="300"/>
              </a:spcBef>
              <a:spcAft>
                <a:spcPts val="300"/>
              </a:spcAft>
              <a:buFont typeface="Arial" panose="020B0604020202020204" pitchFamily="34" charset="0"/>
              <a:buChar char="•"/>
            </a:pPr>
            <a:r>
              <a:rPr lang="en-IN" altLang="en-US" sz="1500">
                <a:sym typeface="+mn-ea"/>
              </a:rPr>
              <a:t>Total Sales is positively correlated with Operating Profit, units Sold and Price per unit</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500">
                <a:sym typeface="+mn-ea"/>
              </a:rPr>
              <a:t>Negative correlation is evident between Operating margin with Price per unit, Units Sold, Total Sales and Operating Profit</a:t>
            </a:r>
            <a:endParaRPr lang="en-US" sz="1500" dirty="0">
              <a:solidFill>
                <a:schemeClr val="tx1"/>
              </a:solidFill>
              <a:latin typeface="Avenir Next LT Pro" panose="020B0504020202020204" pitchFamily="34" charset="0"/>
            </a:endParaRPr>
          </a:p>
          <a:p>
            <a:pPr marL="0" indent="0">
              <a:spcBef>
                <a:spcPts val="300"/>
              </a:spcBef>
              <a:spcAft>
                <a:spcPts val="300"/>
              </a:spcAft>
              <a:buFont typeface="Arial" panose="020B0604020202020204" pitchFamily="34" charset="0"/>
              <a:buNone/>
            </a:pPr>
            <a:endParaRPr lang="en-US" sz="1500" dirty="0">
              <a:solidFill>
                <a:schemeClr val="tx1"/>
              </a:solidFill>
              <a:latin typeface="Avenir Next LT Pro" panose="020B0504020202020204" pitchFamily="34" charset="0"/>
            </a:endParaRPr>
          </a:p>
        </p:txBody>
      </p:sp>
      <p:pic>
        <p:nvPicPr>
          <p:cNvPr id="7" name="Picture Placeholder 5"/>
          <p:cNvPicPr>
            <a:picLocks noChangeAspect="1"/>
          </p:cNvPicPr>
          <p:nvPr/>
        </p:nvPicPr>
        <p:blipFill>
          <a:blip r:embed="rId3"/>
          <a:stretch>
            <a:fillRect/>
          </a:stretch>
        </p:blipFill>
        <p:spPr>
          <a:xfrm>
            <a:off x="5050155" y="1746885"/>
            <a:ext cx="7066280" cy="38423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25"/>
          <p:cNvSpPr>
            <a:spLocks noGrp="1"/>
          </p:cNvSpPr>
          <p:nvPr/>
        </p:nvSpPr>
        <p:spPr>
          <a:xfrm>
            <a:off x="630936" y="650315"/>
            <a:ext cx="3429000" cy="1719072"/>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IN" altLang="en-US" sz="4600" b="1" kern="1200" dirty="0">
                <a:solidFill>
                  <a:schemeClr val="tx1"/>
                </a:solidFill>
                <a:latin typeface="+mj-lt"/>
                <a:ea typeface="+mj-ea"/>
                <a:cs typeface="+mj-cs"/>
              </a:rPr>
              <a:t>Correlation Plot - Op Mar calculated</a:t>
            </a:r>
            <a:endParaRPr lang="en-IN" altLang="en-US" sz="4600" b="1" kern="1200" dirty="0">
              <a:solidFill>
                <a:schemeClr val="tx1"/>
              </a:solidFill>
              <a:latin typeface="+mj-lt"/>
              <a:ea typeface="+mj-ea"/>
              <a:cs typeface="+mj-cs"/>
            </a:endParaRPr>
          </a:p>
        </p:txBody>
      </p:sp>
      <p:sp>
        <p:nvSpPr>
          <p:cNvPr id="6" name="sketch line"/>
          <p:cNvSpPr>
            <a:spLocks noGrp="1" noRot="1" noChangeAspect="1" noMove="1" noResize="1" noEditPoints="1" noAdjustHandles="1" noChangeArrowheads="1" noChangeShapeType="1" noTextEdit="1"/>
          </p:cNvSpPr>
          <p:nvPr/>
        </p:nvSpPr>
        <p:spPr>
          <a:xfrm>
            <a:off x="643278" y="2584551"/>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gradFill>
            <a:gsLst>
              <a:gs pos="0">
                <a:srgbClr val="7B32B2"/>
              </a:gs>
              <a:gs pos="100000">
                <a:srgbClr val="401A5D"/>
              </a:gs>
            </a:gsLst>
            <a:lin ang="5400000" scaled="0"/>
          </a:gradFill>
          <a:ln w="28575" cap="rnd" cmpd="sng">
            <a:solidFill>
              <a:schemeClr val="accent1">
                <a:shade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6"/>
          <p:cNvSpPr txBox="1"/>
          <p:nvPr/>
        </p:nvSpPr>
        <p:spPr>
          <a:xfrm>
            <a:off x="356870" y="2949575"/>
            <a:ext cx="4306570" cy="22237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IN" altLang="en-US" sz="1500">
                <a:sym typeface="+mn-ea"/>
              </a:rPr>
              <a:t>Price per unit is positively correlated with Operating Profit, total sales and Units Sold</a:t>
            </a:r>
            <a:endParaRPr lang="en-IN" altLang="en-US" sz="1500">
              <a:sym typeface="+mn-ea"/>
            </a:endParaRPr>
          </a:p>
          <a:p>
            <a:pPr>
              <a:spcBef>
                <a:spcPts val="300"/>
              </a:spcBef>
              <a:spcAft>
                <a:spcPts val="300"/>
              </a:spcAft>
              <a:buFont typeface="Arial" panose="020B0604020202020204" pitchFamily="34" charset="0"/>
              <a:buChar char="•"/>
            </a:pPr>
            <a:endParaRPr lang="en-IN" altLang="en-US" sz="1500">
              <a:sym typeface="+mn-ea"/>
            </a:endParaRPr>
          </a:p>
          <a:p>
            <a:pPr>
              <a:spcBef>
                <a:spcPts val="300"/>
              </a:spcBef>
              <a:spcAft>
                <a:spcPts val="300"/>
              </a:spcAft>
              <a:buFont typeface="Arial" panose="020B0604020202020204" pitchFamily="34" charset="0"/>
              <a:buChar char="•"/>
            </a:pPr>
            <a:r>
              <a:rPr lang="en-IN" altLang="en-US" sz="1500">
                <a:sym typeface="+mn-ea"/>
              </a:rPr>
              <a:t>Total Sales is positively correlated with Operating Profit, units Sold and Price per unit</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500">
                <a:sym typeface="+mn-ea"/>
              </a:rPr>
              <a:t>Low correlation is evident between Price per unit, Operating Margin,Operatin Profit, Total Sale and units Sold. hence </a:t>
            </a:r>
            <a:endParaRPr lang="en-US" sz="1500" dirty="0">
              <a:solidFill>
                <a:schemeClr val="tx1"/>
              </a:solidFill>
              <a:latin typeface="Avenir Next LT Pro" panose="020B0504020202020204" pitchFamily="34" charset="0"/>
            </a:endParaRPr>
          </a:p>
        </p:txBody>
      </p:sp>
      <p:pic>
        <p:nvPicPr>
          <p:cNvPr id="11" name="Content Placeholder 10"/>
          <p:cNvPicPr>
            <a:picLocks noChangeAspect="1"/>
          </p:cNvPicPr>
          <p:nvPr>
            <p:ph idx="1"/>
          </p:nvPr>
        </p:nvPicPr>
        <p:blipFill>
          <a:blip r:embed="rId3"/>
          <a:stretch>
            <a:fillRect/>
          </a:stretch>
        </p:blipFill>
        <p:spPr>
          <a:xfrm>
            <a:off x="4675505" y="1598295"/>
            <a:ext cx="7516495" cy="43103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AEDF2"/>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497539" y="1595120"/>
            <a:ext cx="8311181" cy="3647440"/>
          </a:xfrm>
        </p:spPr>
        <p:txBody>
          <a:bodyPr vert="horz" lIns="91440" tIns="45720" rIns="91440" bIns="45720" rtlCol="0" anchor="ctr">
            <a:normAutofit/>
          </a:bodyPr>
          <a:p>
            <a:r>
              <a:rPr lang="en-US" sz="4000" b="1" dirty="0">
                <a:solidFill>
                  <a:schemeClr val="accent1"/>
                </a:solidFill>
                <a:latin typeface="Microsoft GothicNeo" panose="020B0503020000020004" pitchFamily="34" charset="-127"/>
                <a:ea typeface="Microsoft GothicNeo" panose="020B0503020000020004" pitchFamily="34" charset="-127"/>
                <a:cs typeface="Microsoft GothicNeo" panose="020B0503020000020004" pitchFamily="34" charset="-127"/>
              </a:rPr>
              <a:t>Clustering</a:t>
            </a:r>
            <a:endParaRPr lang="en-US" sz="4000" b="1" dirty="0">
              <a:solidFill>
                <a:schemeClr val="accent1"/>
              </a:solidFill>
              <a:latin typeface="Microsoft GothicNeo" panose="020B0503020000020004" pitchFamily="34" charset="-127"/>
              <a:ea typeface="Microsoft GothicNeo" panose="020B0503020000020004" pitchFamily="34" charset="-127"/>
              <a:cs typeface="Microsoft GothicNeo" panose="020B0503020000020004" pitchFamily="34" charset="-127"/>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itle 25"/>
          <p:cNvSpPr>
            <a:spLocks noGrp="1"/>
          </p:cNvSpPr>
          <p:nvPr>
            <p:ph type="title"/>
          </p:nvPr>
        </p:nvSpPr>
        <p:spPr>
          <a:xfrm>
            <a:off x="8809118" y="2327885"/>
            <a:ext cx="3166799" cy="933173"/>
          </a:xfrm>
        </p:spPr>
        <p:txBody>
          <a:bodyPr vert="horz" lIns="91440" tIns="45720" rIns="91440" bIns="45720" rtlCol="0" anchor="ctr">
            <a:normAutofit/>
          </a:bodyPr>
          <a:lstStyle/>
          <a:p>
            <a:pPr algn="ctr"/>
            <a:r>
              <a:rPr lang="en-US" sz="2000" dirty="0">
                <a:solidFill>
                  <a:schemeClr val="tx1"/>
                </a:solidFill>
                <a:latin typeface="Avenir Next LT Pro" panose="020B0504020202020204" pitchFamily="34" charset="0"/>
              </a:rPr>
              <a:t>K- Prototype</a:t>
            </a:r>
            <a:br>
              <a:rPr lang="en-US" sz="2000" dirty="0">
                <a:solidFill>
                  <a:schemeClr val="tx1"/>
                </a:solidFill>
                <a:latin typeface="Avenir Next LT Pro" panose="020B0504020202020204" pitchFamily="34" charset="0"/>
              </a:rPr>
            </a:br>
            <a:r>
              <a:rPr lang="en-US" sz="2000" dirty="0">
                <a:solidFill>
                  <a:schemeClr val="tx1"/>
                </a:solidFill>
                <a:latin typeface="Avenir Next LT Pro" panose="020B0504020202020204" pitchFamily="34" charset="0"/>
              </a:rPr>
              <a:t>Clustering</a:t>
            </a:r>
            <a:endParaRPr lang="en-US" sz="2000" dirty="0">
              <a:solidFill>
                <a:schemeClr val="tx1"/>
              </a:solidFill>
              <a:latin typeface="Avenir Next LT Pro" panose="020B0504020202020204" pitchFamily="34" charset="0"/>
            </a:endParaRPr>
          </a:p>
        </p:txBody>
      </p:sp>
      <p:pic>
        <p:nvPicPr>
          <p:cNvPr id="9" name="Picture 8" descr="A screenshot of a computer&#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34197" t="35926" r="29507" b="19444"/>
          <a:stretch>
            <a:fillRect/>
          </a:stretch>
        </p:blipFill>
        <p:spPr>
          <a:xfrm>
            <a:off x="8276606" y="3118283"/>
            <a:ext cx="3771668" cy="3091740"/>
          </a:xfrm>
          <a:prstGeom prst="rect">
            <a:avLst/>
          </a:prstGeom>
        </p:spPr>
      </p:pic>
      <p:sp>
        <p:nvSpPr>
          <p:cNvPr id="2" name="Title 25"/>
          <p:cNvSpPr txBox="1"/>
          <p:nvPr/>
        </p:nvSpPr>
        <p:spPr>
          <a:xfrm>
            <a:off x="734292" y="2327885"/>
            <a:ext cx="2767818" cy="9331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000" dirty="0">
                <a:solidFill>
                  <a:schemeClr val="tx1"/>
                </a:solidFill>
                <a:latin typeface="Avenir Next LT Pro" panose="020B0504020202020204" pitchFamily="34" charset="0"/>
              </a:rPr>
              <a:t>Hierarchal</a:t>
            </a:r>
            <a:endParaRPr lang="en-US" sz="2000" dirty="0">
              <a:solidFill>
                <a:schemeClr val="tx1"/>
              </a:solidFill>
              <a:latin typeface="Avenir Next LT Pro" panose="020B0504020202020204" pitchFamily="34" charset="0"/>
            </a:endParaRPr>
          </a:p>
          <a:p>
            <a:pPr algn="ctr"/>
            <a:r>
              <a:rPr lang="en-US" sz="2000" dirty="0">
                <a:solidFill>
                  <a:schemeClr val="tx1"/>
                </a:solidFill>
                <a:latin typeface="Avenir Next LT Pro" panose="020B0504020202020204" pitchFamily="34" charset="0"/>
              </a:rPr>
              <a:t>Clustering</a:t>
            </a:r>
            <a:endParaRPr lang="en-US" sz="2000" dirty="0">
              <a:solidFill>
                <a:schemeClr val="tx1"/>
              </a:solidFill>
              <a:latin typeface="Avenir Next LT Pro" panose="020B0504020202020204" pitchFamily="34" charset="0"/>
            </a:endParaRPr>
          </a:p>
        </p:txBody>
      </p:sp>
      <p:pic>
        <p:nvPicPr>
          <p:cNvPr id="8" name="Picture 7" descr="A screenshot of a computer&#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33533" t="38333" r="29159" b="17037"/>
          <a:stretch>
            <a:fillRect/>
          </a:stretch>
        </p:blipFill>
        <p:spPr>
          <a:xfrm>
            <a:off x="36202" y="3124855"/>
            <a:ext cx="3855680" cy="3075008"/>
          </a:xfrm>
          <a:prstGeom prst="rect">
            <a:avLst/>
          </a:prstGeom>
        </p:spPr>
      </p:pic>
      <p:pic>
        <p:nvPicPr>
          <p:cNvPr id="10" name="Picture 9" descr="A screenshot of a computer&#10;&#10;Description automatically generated with medium confidence"/>
          <p:cNvPicPr>
            <a:picLocks noChangeAspect="1"/>
          </p:cNvPicPr>
          <p:nvPr/>
        </p:nvPicPr>
        <p:blipFill rotWithShape="1">
          <a:blip r:embed="rId3">
            <a:extLst>
              <a:ext uri="{28A0092B-C50C-407E-A947-70E740481C1C}">
                <a14:useLocalDpi xmlns:a14="http://schemas.microsoft.com/office/drawing/2010/main" val="0"/>
              </a:ext>
            </a:extLst>
          </a:blip>
          <a:srcRect l="33185" t="32292" r="29508" b="23437"/>
          <a:stretch>
            <a:fillRect/>
          </a:stretch>
        </p:blipFill>
        <p:spPr>
          <a:xfrm>
            <a:off x="4002697" y="3002280"/>
            <a:ext cx="4041792" cy="3197583"/>
          </a:xfrm>
          <a:prstGeom prst="rect">
            <a:avLst/>
          </a:prstGeom>
        </p:spPr>
      </p:pic>
      <p:sp>
        <p:nvSpPr>
          <p:cNvPr id="11" name="Title 25"/>
          <p:cNvSpPr txBox="1"/>
          <p:nvPr/>
        </p:nvSpPr>
        <p:spPr>
          <a:xfrm>
            <a:off x="4772547" y="2317356"/>
            <a:ext cx="2767818" cy="9331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000" dirty="0">
                <a:solidFill>
                  <a:schemeClr val="tx1"/>
                </a:solidFill>
                <a:latin typeface="Avenir Next LT Pro" panose="020B0504020202020204" pitchFamily="34" charset="0"/>
              </a:rPr>
              <a:t>K- means</a:t>
            </a:r>
            <a:endParaRPr lang="en-US" sz="2000" dirty="0">
              <a:solidFill>
                <a:schemeClr val="tx1"/>
              </a:solidFill>
              <a:latin typeface="Avenir Next LT Pro" panose="020B0504020202020204" pitchFamily="34" charset="0"/>
            </a:endParaRPr>
          </a:p>
          <a:p>
            <a:pPr algn="ctr"/>
            <a:r>
              <a:rPr lang="en-US" sz="2000" dirty="0">
                <a:solidFill>
                  <a:schemeClr val="tx1"/>
                </a:solidFill>
                <a:latin typeface="Avenir Next LT Pro" panose="020B0504020202020204" pitchFamily="34" charset="0"/>
              </a:rPr>
              <a:t>Clustering</a:t>
            </a:r>
            <a:endParaRPr lang="en-US" sz="2000" dirty="0">
              <a:solidFill>
                <a:schemeClr val="tx1"/>
              </a:solidFill>
              <a:latin typeface="Avenir Next LT Pro" panose="020B0504020202020204" pitchFamily="34" charset="0"/>
            </a:endParaRPr>
          </a:p>
        </p:txBody>
      </p:sp>
      <p:sp>
        <p:nvSpPr>
          <p:cNvPr id="14" name="Title 25"/>
          <p:cNvSpPr txBox="1"/>
          <p:nvPr/>
        </p:nvSpPr>
        <p:spPr>
          <a:xfrm>
            <a:off x="756921" y="498522"/>
            <a:ext cx="250444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800" b="1" dirty="0">
                <a:solidFill>
                  <a:schemeClr val="tx1"/>
                </a:solidFill>
                <a:latin typeface="Avenir Next LT Pro" panose="020B0504020202020204" pitchFamily="34" charset="0"/>
              </a:rPr>
              <a:t>Clustering technique Selection </a:t>
            </a:r>
            <a:endParaRPr lang="en-US" sz="2800" b="1" dirty="0">
              <a:solidFill>
                <a:schemeClr val="tx1"/>
              </a:solidFill>
              <a:latin typeface="Avenir Next LT Pro" panose="020B0504020202020204" pitchFamily="34" charset="0"/>
            </a:endParaRPr>
          </a:p>
        </p:txBody>
      </p:sp>
      <p:sp>
        <p:nvSpPr>
          <p:cNvPr id="15" name="Text Placeholder 26"/>
          <p:cNvSpPr txBox="1"/>
          <p:nvPr/>
        </p:nvSpPr>
        <p:spPr>
          <a:xfrm>
            <a:off x="3149600" y="498522"/>
            <a:ext cx="8360528"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4"/>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5"/>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K – means clustering was initially performed as the base level clustering to compare the results based on the mean</a:t>
            </a:r>
            <a:endParaRPr lang="en-US" sz="1500" dirty="0">
              <a:solidFill>
                <a:schemeClr val="tx1"/>
              </a:solidFill>
              <a:latin typeface="Avenir Next LT Pro" panose="020B0504020202020204" pitchFamily="34" charset="0"/>
            </a:endParaRPr>
          </a:p>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Hierarchal and K-prototype clustering was done going forward. However, all three techniques resulted in clusters with similar characteristics</a:t>
            </a:r>
            <a:endParaRPr lang="en-US" sz="1500" dirty="0">
              <a:solidFill>
                <a:schemeClr val="tx1"/>
              </a:solidFill>
              <a:latin typeface="Avenir Next LT Pro" panose="020B0504020202020204" pitchFamily="34" charset="0"/>
            </a:endParaRPr>
          </a:p>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As K-prototype had the ability to cluster categorical features based on the mode, it was chosen to better interpret the clusters </a:t>
            </a:r>
            <a:endParaRPr lang="en-US" sz="1500" dirty="0">
              <a:solidFill>
                <a:schemeClr val="tx1"/>
              </a:solidFill>
              <a:latin typeface="Avenir Next LT Pro" panose="020B05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itle 25"/>
          <p:cNvSpPr>
            <a:spLocks noGrp="1"/>
          </p:cNvSpPr>
          <p:nvPr>
            <p:ph type="title"/>
          </p:nvPr>
        </p:nvSpPr>
        <p:spPr>
          <a:xfrm>
            <a:off x="507997" y="580365"/>
            <a:ext cx="5171299" cy="933173"/>
          </a:xfrm>
        </p:spPr>
        <p:txBody>
          <a:bodyPr vert="horz" lIns="91440" tIns="45720" rIns="91440" bIns="45720" rtlCol="0" anchor="ctr">
            <a:normAutofit/>
          </a:bodyPr>
          <a:lstStyle/>
          <a:p>
            <a:r>
              <a:rPr lang="en-US" sz="3700" b="1" dirty="0">
                <a:solidFill>
                  <a:schemeClr val="tx1"/>
                </a:solidFill>
                <a:latin typeface="+mj-lt"/>
              </a:rPr>
              <a:t>Clustering</a:t>
            </a:r>
            <a:br>
              <a:rPr lang="en-US" sz="3700" b="1" dirty="0">
                <a:solidFill>
                  <a:schemeClr val="tx1"/>
                </a:solidFill>
                <a:latin typeface="+mj-lt"/>
              </a:rPr>
            </a:br>
            <a:r>
              <a:rPr lang="en-US" sz="1500" b="1" dirty="0">
                <a:solidFill>
                  <a:schemeClr val="tx1"/>
                </a:solidFill>
                <a:latin typeface="+mj-lt"/>
              </a:rPr>
              <a:t>(K- Prototype Method)</a:t>
            </a:r>
            <a:endParaRPr lang="en-US" sz="3700" b="1" dirty="0">
              <a:solidFill>
                <a:schemeClr val="tx1"/>
              </a:solidFill>
              <a:latin typeface="+mj-lt"/>
            </a:endParaRPr>
          </a:p>
        </p:txBody>
      </p:sp>
      <p:sp>
        <p:nvSpPr>
          <p:cNvPr id="3" name="Text Placeholder 26"/>
          <p:cNvSpPr txBox="1"/>
          <p:nvPr/>
        </p:nvSpPr>
        <p:spPr>
          <a:xfrm>
            <a:off x="497539" y="1117600"/>
            <a:ext cx="5669581" cy="51308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K Prototype which has the ability to cluster categorical features has been selected as it has shown similar clusters when compared to the other clustering methods</a:t>
            </a:r>
            <a:br>
              <a:rPr lang="en-US" sz="1700" dirty="0">
                <a:solidFill>
                  <a:schemeClr val="tx1"/>
                </a:solidFill>
                <a:latin typeface="Avenir Next LT Pro" panose="020B0504020202020204" pitchFamily="34" charset="0"/>
                <a:cs typeface="Levenim MT" panose="020B0604020202020204" pitchFamily="2" charset="-79"/>
              </a:rPr>
            </a:br>
            <a:endParaRPr lang="en-US" sz="1700" dirty="0">
              <a:solidFill>
                <a:schemeClr val="tx1"/>
              </a:solidFill>
              <a:latin typeface="Avenir Next LT Pro" panose="020B0504020202020204" pitchFamily="34" charset="0"/>
              <a:cs typeface="Levenim MT" panose="020B0604020202020204" pitchFamily="2" charset="-79"/>
            </a:endParaRPr>
          </a:p>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3 clusters have been passed as the parameter as per the elbow graph and testing the cluster characteristics with higher numbers</a:t>
            </a:r>
            <a:br>
              <a:rPr lang="en-US" sz="1700" dirty="0">
                <a:solidFill>
                  <a:schemeClr val="tx1"/>
                </a:solidFill>
                <a:latin typeface="Avenir Next LT Pro" panose="020B0504020202020204" pitchFamily="34" charset="0"/>
                <a:cs typeface="Levenim MT" panose="020B0604020202020204" pitchFamily="2" charset="-79"/>
              </a:rPr>
            </a:br>
            <a:endParaRPr lang="en-US" sz="1700" dirty="0">
              <a:solidFill>
                <a:schemeClr val="tx1"/>
              </a:solidFill>
              <a:latin typeface="Avenir Next LT Pro" panose="020B0504020202020204" pitchFamily="34" charset="0"/>
              <a:cs typeface="Levenim MT" panose="020B0604020202020204" pitchFamily="2" charset="-79"/>
            </a:endParaRPr>
          </a:p>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The clusters formed distinctly had the following features</a:t>
            </a:r>
            <a:endParaRPr lang="en-US" sz="17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1 (blue): Low operating margin but the other features are trending high </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2 (red): Similar characteristics as cluster 1 but the averages for the features are significantly low</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3 (green): High operating margin whereas the other features are trending comparatively low</a:t>
            </a:r>
            <a:endParaRPr lang="en-US" sz="1500" dirty="0">
              <a:solidFill>
                <a:schemeClr val="tx1"/>
              </a:solidFill>
              <a:latin typeface="Avenir Next LT Pro" panose="020B0504020202020204" pitchFamily="34" charset="0"/>
              <a:cs typeface="Levenim MT" panose="020B0604020202020204" pitchFamily="2" charset="-79"/>
            </a:endParaRPr>
          </a:p>
        </p:txBody>
      </p:sp>
      <p:pic>
        <p:nvPicPr>
          <p:cNvPr id="5" name="Picture 4" descr="Chart, line chart&#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823" y="346383"/>
            <a:ext cx="4092472" cy="2615806"/>
          </a:xfrm>
          <a:prstGeom prst="rect">
            <a:avLst/>
          </a:prstGeom>
        </p:spPr>
      </p:pic>
      <p:pic>
        <p:nvPicPr>
          <p:cNvPr id="9" name="Picture 8" descr="A screenshot of a computer&#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l="34197" t="35926" r="29507" b="19444"/>
          <a:stretch>
            <a:fillRect/>
          </a:stretch>
        </p:blipFill>
        <p:spPr>
          <a:xfrm>
            <a:off x="8041439" y="3308572"/>
            <a:ext cx="3733800" cy="30607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itle 25"/>
          <p:cNvSpPr>
            <a:spLocks noGrp="1"/>
          </p:cNvSpPr>
          <p:nvPr>
            <p:ph type="title"/>
          </p:nvPr>
        </p:nvSpPr>
        <p:spPr>
          <a:xfrm>
            <a:off x="507997" y="509245"/>
            <a:ext cx="5171299" cy="933173"/>
          </a:xfrm>
        </p:spPr>
        <p:txBody>
          <a:bodyPr vert="horz" lIns="91440" tIns="45720" rIns="91440" bIns="45720" rtlCol="0" anchor="ctr">
            <a:normAutofit fontScale="90000"/>
          </a:bodyPr>
          <a:lstStyle/>
          <a:p>
            <a:r>
              <a:rPr lang="en-US" sz="3700" dirty="0">
                <a:solidFill>
                  <a:schemeClr val="tx1"/>
                </a:solidFill>
                <a:latin typeface="Avenir Next LT Pro" panose="020B0504020202020204" pitchFamily="34" charset="0"/>
              </a:rPr>
              <a:t>Business Insights in Clusters</a:t>
            </a:r>
            <a:endParaRPr lang="en-US" sz="3700" dirty="0">
              <a:solidFill>
                <a:schemeClr val="tx1"/>
              </a:solidFill>
              <a:latin typeface="Avenir Next LT Pro" panose="020B0504020202020204" pitchFamily="34" charset="0"/>
            </a:endParaRPr>
          </a:p>
        </p:txBody>
      </p:sp>
      <p:sp>
        <p:nvSpPr>
          <p:cNvPr id="3" name="Text Placeholder 26"/>
          <p:cNvSpPr txBox="1"/>
          <p:nvPr/>
        </p:nvSpPr>
        <p:spPr>
          <a:xfrm>
            <a:off x="210820" y="1442720"/>
            <a:ext cx="6313805" cy="534416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1 (Low operating margin and high averages of other features) </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Sales methods are almost evenly distributed</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Women’s apparel is the least occurring item </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2 (Low operating margin and low averages of other features)</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Outlet sales are higher than the in-store sales</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Women’s apparel is the least occurring item</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3 (High operating margin and low averages of other features)</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Online sales are significantly higher</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Women’s apparel is the most frequently occurring item</a:t>
            </a:r>
            <a:endParaRPr lang="en-US" sz="1500" dirty="0">
              <a:solidFill>
                <a:schemeClr val="tx1"/>
              </a:solidFill>
              <a:latin typeface="Avenir Next LT Pro" panose="020B0504020202020204" pitchFamily="34" charset="0"/>
              <a:cs typeface="Levenim MT" panose="020B0604020202020204" pitchFamily="2" charset="-79"/>
            </a:endParaRPr>
          </a:p>
        </p:txBody>
      </p:sp>
      <p:pic>
        <p:nvPicPr>
          <p:cNvPr id="19" name="Picture 18" descr="Icon&#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1925" y="59690"/>
            <a:ext cx="2867025" cy="6330950"/>
          </a:xfrm>
          <a:prstGeom prst="rect">
            <a:avLst/>
          </a:prstGeom>
        </p:spPr>
      </p:pic>
      <p:pic>
        <p:nvPicPr>
          <p:cNvPr id="21" name="Picture 20" descr="A picture containing icon&#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555" y="117475"/>
            <a:ext cx="1880235" cy="61175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itle 25"/>
          <p:cNvSpPr>
            <a:spLocks noGrp="1"/>
          </p:cNvSpPr>
          <p:nvPr>
            <p:ph type="title"/>
          </p:nvPr>
        </p:nvSpPr>
        <p:spPr>
          <a:xfrm>
            <a:off x="507997" y="509245"/>
            <a:ext cx="5171299" cy="933173"/>
          </a:xfrm>
        </p:spPr>
        <p:txBody>
          <a:bodyPr vert="horz" lIns="91440" tIns="45720" rIns="91440" bIns="45720" rtlCol="0" anchor="ctr">
            <a:normAutofit fontScale="90000"/>
          </a:bodyPr>
          <a:lstStyle/>
          <a:p>
            <a:r>
              <a:rPr lang="en-US" sz="3700" dirty="0">
                <a:solidFill>
                  <a:schemeClr val="tx1"/>
                </a:solidFill>
                <a:latin typeface="Avenir Next LT Pro" panose="020B0504020202020204" pitchFamily="34" charset="0"/>
              </a:rPr>
              <a:t>Business Insights in Clusters (Retailer and Region - optional)</a:t>
            </a:r>
            <a:endParaRPr lang="en-US" sz="3700" dirty="0">
              <a:solidFill>
                <a:schemeClr val="tx1"/>
              </a:solidFill>
              <a:latin typeface="Avenir Next LT Pro" panose="020B0504020202020204" pitchFamily="34" charset="0"/>
            </a:endParaRPr>
          </a:p>
        </p:txBody>
      </p:sp>
      <p:sp>
        <p:nvSpPr>
          <p:cNvPr id="3" name="Text Placeholder 26"/>
          <p:cNvSpPr txBox="1"/>
          <p:nvPr/>
        </p:nvSpPr>
        <p:spPr>
          <a:xfrm>
            <a:off x="210589" y="822960"/>
            <a:ext cx="6313893" cy="5963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1 (Low operating margin and high averages of other features) </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2 (Low operating margin and low averages of other features)</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3 (High operating margin and low averages of other features)</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endParaRPr lang="en-US" sz="1500" dirty="0">
              <a:solidFill>
                <a:schemeClr val="tx1"/>
              </a:solidFill>
              <a:latin typeface="Avenir Next LT Pro" panose="020B0504020202020204" pitchFamily="34" charset="0"/>
              <a:cs typeface="Levenim MT" panose="020B0604020202020204" pitchFamily="2" charset="-79"/>
            </a:endParaRPr>
          </a:p>
        </p:txBody>
      </p:sp>
      <p:pic>
        <p:nvPicPr>
          <p:cNvPr id="6" name="Picture 5" descr="Logo&#10;&#10;Description automatically generated with medium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4465" y="49530"/>
            <a:ext cx="1939925" cy="6167755"/>
          </a:xfrm>
          <a:prstGeom prst="rect">
            <a:avLst/>
          </a:prstGeom>
        </p:spPr>
      </p:pic>
      <p:pic>
        <p:nvPicPr>
          <p:cNvPr id="8" name="Picture 7" descr="Logo&#10;&#10;Description automatically generated with medium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2195" y="99060"/>
            <a:ext cx="1880235" cy="61175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475"/>
            <a:ext cx="10515600" cy="717452"/>
          </a:xfrm>
        </p:spPr>
        <p:txBody>
          <a:bodyPr>
            <a:normAutofit/>
          </a:bodyPr>
          <a:lstStyle/>
          <a:p>
            <a:r>
              <a:rPr lang="en-US" sz="2800" dirty="0"/>
              <a:t>Agenda</a:t>
            </a:r>
            <a:endParaRPr lang="en-US" sz="2800" dirty="0"/>
          </a:p>
        </p:txBody>
      </p:sp>
      <p:sp>
        <p:nvSpPr>
          <p:cNvPr id="6" name="TextBox 5"/>
          <p:cNvSpPr txBox="1"/>
          <p:nvPr/>
        </p:nvSpPr>
        <p:spPr>
          <a:xfrm>
            <a:off x="838200" y="984739"/>
            <a:ext cx="11119338" cy="4647426"/>
          </a:xfrm>
          <a:prstGeom prst="rect">
            <a:avLst/>
          </a:prstGeom>
          <a:noFill/>
        </p:spPr>
        <p:txBody>
          <a:bodyPr wrap="square" rtlCol="0">
            <a:spAutoFit/>
          </a:bodyPr>
          <a:lstStyle/>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Business Problem and Objectives</a:t>
            </a:r>
            <a:endParaRPr kumimoji="0" lang="en-US" sz="16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Executive Summary</a:t>
            </a:r>
            <a:endParaRPr kumimoji="0" lang="en-US" sz="16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lang="en-US" sz="1600" dirty="0">
                <a:solidFill>
                  <a:schemeClr val="bg1"/>
                </a:solidFill>
                <a:latin typeface="Open Sans" panose="020B0606030504020204" pitchFamily="34" charset="0"/>
              </a:rPr>
              <a:t>Data Overview and Key Business Assumptions (if any)</a:t>
            </a:r>
            <a:endParaRPr lang="en-US" sz="1600" dirty="0">
              <a:solidFill>
                <a:schemeClr val="bg1"/>
              </a:solidFill>
              <a:latin typeface="Open Sans" panose="020B0606030504020204" pitchFamily="34" charset="0"/>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lang="en-US" sz="1600" dirty="0">
                <a:solidFill>
                  <a:schemeClr val="bg1"/>
                </a:solidFill>
                <a:latin typeface="Open Sans" panose="020B0606030504020204" pitchFamily="34" charset="0"/>
              </a:rPr>
              <a:t>Data Preparation and Pre-processing</a:t>
            </a:r>
            <a:endParaRPr lang="en-US" sz="1600" dirty="0">
              <a:solidFill>
                <a:schemeClr val="bg1"/>
              </a:solidFill>
              <a:latin typeface="Open Sans" panose="020B0606030504020204" pitchFamily="34" charset="0"/>
            </a:endParaRPr>
          </a:p>
          <a:p>
            <a:pPr marL="1082675" lvl="1" indent="-281305">
              <a:spcBef>
                <a:spcPts val="1000"/>
              </a:spcBef>
              <a:buFont typeface="Open Sans" panose="020B0606030504020204" pitchFamily="34" charset="0"/>
              <a:buChar char="−"/>
              <a:tabLst>
                <a:tab pos="984250" algn="l"/>
              </a:tabLst>
              <a:defRPr/>
            </a:pPr>
            <a:r>
              <a:rPr lang="en-US" sz="1200" dirty="0">
                <a:solidFill>
                  <a:schemeClr val="bg1"/>
                </a:solidFill>
                <a:latin typeface="Open Sans" panose="020B0606030504020204" pitchFamily="34" charset="0"/>
              </a:rPr>
              <a:t>Sanity checks, treatment and transformations for analytical dataset preparation</a:t>
            </a:r>
            <a:endParaRPr lang="en-US" sz="1200" dirty="0">
              <a:solidFill>
                <a:schemeClr val="bg1"/>
              </a:solidFill>
              <a:latin typeface="Open Sans" panose="020B0606030504020204" pitchFamily="34" charset="0"/>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Exploratory Data Analysis</a:t>
            </a:r>
            <a:endPar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a:p>
            <a:pPr marL="1082675" marR="0" lvl="1" indent="-281305" algn="l" defTabSz="914400" rtl="0" eaLnBrk="1" fontAlgn="auto" latinLnBrk="0" hangingPunct="1">
              <a:spcBef>
                <a:spcPts val="1000"/>
              </a:spcBef>
              <a:spcAft>
                <a:spcPts val="0"/>
              </a:spcAft>
              <a:buClrTx/>
              <a:buSzTx/>
              <a:buFont typeface="Open Sans" panose="020B0606030504020204" pitchFamily="34" charset="0"/>
              <a:buChar char="−"/>
              <a:tabLst>
                <a:tab pos="984250" algn="l"/>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Key Business Findings and Insights</a:t>
            </a: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Model Development and Validations</a:t>
            </a:r>
            <a:endPar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a:p>
            <a:pPr marL="1082675" marR="0" lvl="1" indent="-281305" algn="l" defTabSz="914400" rtl="0" eaLnBrk="1" fontAlgn="auto" latinLnBrk="0" hangingPunct="1">
              <a:spcBef>
                <a:spcPts val="1000"/>
              </a:spcBef>
              <a:spcAft>
                <a:spcPts val="0"/>
              </a:spcAft>
              <a:buClrTx/>
              <a:buSzTx/>
              <a:buFont typeface="Open Sans" panose="020B0606030504020204" pitchFamily="34" charset="0"/>
              <a:buChar char="−"/>
              <a:tabLst>
                <a:tab pos="984250" algn="l"/>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Model comparisons on key scoring metrics and model finalization</a:t>
            </a: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Dashboarding (required only</a:t>
            </a:r>
            <a:r>
              <a:rPr lang="en-US" sz="1600" dirty="0">
                <a:solidFill>
                  <a:prstClr val="white"/>
                </a:solidFill>
                <a:latin typeface="Open Sans" panose="020B0606030504020204" pitchFamily="34" charset="0"/>
              </a:rPr>
              <a:t> when it is in scope of analysis)</a:t>
            </a:r>
            <a:endPar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Business</a:t>
            </a:r>
            <a:r>
              <a:rPr lang="en-US" sz="1600" dirty="0">
                <a:solidFill>
                  <a:prstClr val="white"/>
                </a:solidFill>
                <a:latin typeface="Open Sans" panose="020B0606030504020204" pitchFamily="34" charset="0"/>
              </a:rPr>
              <a:t>s Recommendations and Potential Business Impact</a:t>
            </a:r>
            <a:endParaRPr lang="en-US" sz="1600" dirty="0">
              <a:solidFill>
                <a:prstClr val="white"/>
              </a:solidFill>
              <a:latin typeface="Open Sans" panose="020B0606030504020204" pitchFamily="34" charset="0"/>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Next Steps</a:t>
            </a:r>
            <a:endPar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lang="en-US" sz="1600" dirty="0">
                <a:solidFill>
                  <a:prstClr val="white"/>
                </a:solidFill>
                <a:latin typeface="Open Sans" panose="020B0606030504020204" pitchFamily="34" charset="0"/>
              </a:rPr>
              <a:t>Appendix</a:t>
            </a:r>
            <a:endParaRPr kumimoji="0" lang="en-US" b="0" i="1"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AEDF2"/>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497539" y="1595120"/>
            <a:ext cx="8311181" cy="3647440"/>
          </a:xfrm>
        </p:spPr>
        <p:txBody>
          <a:bodyPr vert="horz" lIns="91440" tIns="45720" rIns="91440" bIns="45720" rtlCol="0" anchor="ctr">
            <a:normAutofit/>
          </a:bodyPr>
          <a:p>
            <a:r>
              <a:rPr lang="en-US" sz="4000" b="1" dirty="0">
                <a:solidFill>
                  <a:schemeClr val="accent1"/>
                </a:solidFill>
                <a:latin typeface="Microsoft GothicNeo" panose="020B0503020000020004" pitchFamily="34" charset="-127"/>
                <a:ea typeface="Microsoft GothicNeo" panose="020B0503020000020004" pitchFamily="34" charset="-127"/>
                <a:cs typeface="Microsoft GothicNeo" panose="020B0503020000020004" pitchFamily="34" charset="-127"/>
              </a:rPr>
              <a:t>Clustering</a:t>
            </a:r>
            <a:br>
              <a:rPr lang="en-US" sz="4000" b="1" dirty="0">
                <a:solidFill>
                  <a:schemeClr val="accent1"/>
                </a:solidFill>
                <a:latin typeface="Microsoft GothicNeo" panose="020B0503020000020004" pitchFamily="34" charset="-127"/>
                <a:ea typeface="Microsoft GothicNeo" panose="020B0503020000020004" pitchFamily="34" charset="-127"/>
                <a:cs typeface="Microsoft GothicNeo" panose="020B0503020000020004" pitchFamily="34" charset="-127"/>
              </a:rPr>
            </a:br>
            <a:r>
              <a:rPr lang="en-US" sz="4000" b="1" dirty="0">
                <a:solidFill>
                  <a:schemeClr val="accent1"/>
                </a:solidFill>
                <a:latin typeface="Microsoft GothicNeo" panose="020B0503020000020004" pitchFamily="34" charset="-127"/>
                <a:ea typeface="Microsoft GothicNeo" panose="020B0503020000020004" pitchFamily="34" charset="-127"/>
                <a:cs typeface="Microsoft GothicNeo" panose="020B0503020000020004" pitchFamily="34" charset="-127"/>
              </a:rPr>
              <a:t>(Only 2 Clusters)</a:t>
            </a:r>
            <a:endParaRPr lang="en-US" sz="4000" b="1" dirty="0">
              <a:solidFill>
                <a:schemeClr val="accent1"/>
              </a:solidFill>
              <a:latin typeface="Microsoft GothicNeo" panose="020B0503020000020004" pitchFamily="34" charset="-127"/>
              <a:ea typeface="Microsoft GothicNeo" panose="020B0503020000020004" pitchFamily="34" charset="-127"/>
              <a:cs typeface="Microsoft GothicNeo" panose="020B0503020000020004" pitchFamily="34" charset="-127"/>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8809118" y="2327885"/>
            <a:ext cx="3166799" cy="933173"/>
          </a:xfrm>
        </p:spPr>
        <p:txBody>
          <a:bodyPr vert="horz" lIns="91440" tIns="45720" rIns="91440" bIns="45720" rtlCol="0" anchor="ctr">
            <a:normAutofit/>
          </a:bodyPr>
          <a:lstStyle/>
          <a:p>
            <a:pPr algn="ctr"/>
            <a:r>
              <a:rPr lang="en-US" sz="2000" dirty="0">
                <a:solidFill>
                  <a:schemeClr val="tx1"/>
                </a:solidFill>
                <a:latin typeface="Avenir Next LT Pro" panose="020B0504020202020204" pitchFamily="34" charset="0"/>
              </a:rPr>
              <a:t>K- Prototype</a:t>
            </a:r>
            <a:br>
              <a:rPr lang="en-US" sz="2000" dirty="0">
                <a:solidFill>
                  <a:schemeClr val="tx1"/>
                </a:solidFill>
                <a:latin typeface="Avenir Next LT Pro" panose="020B0504020202020204" pitchFamily="34" charset="0"/>
              </a:rPr>
            </a:br>
            <a:r>
              <a:rPr lang="en-US" sz="2000" dirty="0">
                <a:solidFill>
                  <a:schemeClr val="tx1"/>
                </a:solidFill>
                <a:latin typeface="Avenir Next LT Pro" panose="020B0504020202020204" pitchFamily="34" charset="0"/>
              </a:rPr>
              <a:t>Clustering</a:t>
            </a:r>
            <a:endParaRPr lang="en-US" sz="2000" dirty="0">
              <a:solidFill>
                <a:schemeClr val="tx1"/>
              </a:solidFill>
              <a:latin typeface="Avenir Next LT Pro" panose="020B0504020202020204" pitchFamily="34" charset="0"/>
            </a:endParaRPr>
          </a:p>
        </p:txBody>
      </p:sp>
      <p:sp>
        <p:nvSpPr>
          <p:cNvPr id="7" name="Title 25"/>
          <p:cNvSpPr txBox="1"/>
          <p:nvPr/>
        </p:nvSpPr>
        <p:spPr>
          <a:xfrm>
            <a:off x="734292" y="2327885"/>
            <a:ext cx="2767818" cy="9331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000" dirty="0">
                <a:solidFill>
                  <a:schemeClr val="tx1"/>
                </a:solidFill>
                <a:latin typeface="Avenir Next LT Pro" panose="020B0504020202020204" pitchFamily="34" charset="0"/>
              </a:rPr>
              <a:t>Hierarchal</a:t>
            </a:r>
            <a:endParaRPr lang="en-US" sz="2000" dirty="0">
              <a:solidFill>
                <a:schemeClr val="tx1"/>
              </a:solidFill>
              <a:latin typeface="Avenir Next LT Pro" panose="020B0504020202020204" pitchFamily="34" charset="0"/>
            </a:endParaRPr>
          </a:p>
          <a:p>
            <a:pPr algn="ctr"/>
            <a:r>
              <a:rPr lang="en-US" sz="2000" dirty="0">
                <a:solidFill>
                  <a:schemeClr val="tx1"/>
                </a:solidFill>
                <a:latin typeface="Avenir Next LT Pro" panose="020B0504020202020204" pitchFamily="34" charset="0"/>
              </a:rPr>
              <a:t>Clustering</a:t>
            </a:r>
            <a:endParaRPr lang="en-US" sz="2000" dirty="0">
              <a:solidFill>
                <a:schemeClr val="tx1"/>
              </a:solidFill>
              <a:latin typeface="Avenir Next LT Pro" panose="020B0504020202020204" pitchFamily="34" charset="0"/>
            </a:endParaRPr>
          </a:p>
        </p:txBody>
      </p:sp>
      <p:sp>
        <p:nvSpPr>
          <p:cNvPr id="11" name="Title 25"/>
          <p:cNvSpPr txBox="1"/>
          <p:nvPr/>
        </p:nvSpPr>
        <p:spPr>
          <a:xfrm>
            <a:off x="4772547" y="2317356"/>
            <a:ext cx="2767818" cy="9331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000" dirty="0">
                <a:solidFill>
                  <a:schemeClr val="tx1"/>
                </a:solidFill>
                <a:latin typeface="Avenir Next LT Pro" panose="020B0504020202020204" pitchFamily="34" charset="0"/>
              </a:rPr>
              <a:t>K- means</a:t>
            </a:r>
            <a:endParaRPr lang="en-US" sz="2000" dirty="0">
              <a:solidFill>
                <a:schemeClr val="tx1"/>
              </a:solidFill>
              <a:latin typeface="Avenir Next LT Pro" panose="020B0504020202020204" pitchFamily="34" charset="0"/>
            </a:endParaRPr>
          </a:p>
          <a:p>
            <a:pPr algn="ctr"/>
            <a:r>
              <a:rPr lang="en-US" sz="2000" dirty="0">
                <a:solidFill>
                  <a:schemeClr val="tx1"/>
                </a:solidFill>
                <a:latin typeface="Avenir Next LT Pro" panose="020B0504020202020204" pitchFamily="34" charset="0"/>
              </a:rPr>
              <a:t>Clustering</a:t>
            </a:r>
            <a:endParaRPr lang="en-US" sz="2000" dirty="0">
              <a:solidFill>
                <a:schemeClr val="tx1"/>
              </a:solidFill>
              <a:latin typeface="Avenir Next LT Pro" panose="020B0504020202020204" pitchFamily="34" charset="0"/>
            </a:endParaRPr>
          </a:p>
        </p:txBody>
      </p:sp>
      <p:sp>
        <p:nvSpPr>
          <p:cNvPr id="14" name="Title 25"/>
          <p:cNvSpPr txBox="1"/>
          <p:nvPr/>
        </p:nvSpPr>
        <p:spPr>
          <a:xfrm>
            <a:off x="756921" y="498522"/>
            <a:ext cx="250444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800" b="1" dirty="0">
                <a:solidFill>
                  <a:schemeClr val="tx1"/>
                </a:solidFill>
                <a:latin typeface="Avenir Next LT Pro" panose="020B0504020202020204" pitchFamily="34" charset="0"/>
              </a:rPr>
              <a:t>Clustering technique Selection </a:t>
            </a:r>
            <a:endParaRPr lang="en-US" sz="2800" b="1" dirty="0">
              <a:solidFill>
                <a:schemeClr val="tx1"/>
              </a:solidFill>
              <a:latin typeface="Avenir Next LT Pro" panose="020B0504020202020204" pitchFamily="34" charset="0"/>
            </a:endParaRPr>
          </a:p>
        </p:txBody>
      </p:sp>
      <p:sp>
        <p:nvSpPr>
          <p:cNvPr id="15" name="Text Placeholder 26"/>
          <p:cNvSpPr txBox="1"/>
          <p:nvPr/>
        </p:nvSpPr>
        <p:spPr>
          <a:xfrm>
            <a:off x="3209409" y="498522"/>
            <a:ext cx="8360528"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K – means clustering was initially performed as the base level clustering to compare the results based on the mean</a:t>
            </a:r>
            <a:endParaRPr lang="en-US" sz="1500" dirty="0">
              <a:solidFill>
                <a:schemeClr val="tx1"/>
              </a:solidFill>
              <a:latin typeface="Avenir Next LT Pro" panose="020B0504020202020204" pitchFamily="34" charset="0"/>
            </a:endParaRPr>
          </a:p>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Hierarchal and K-prototype clustering was done going forward. However, all three techniques resulted in clusters with similar characteristics</a:t>
            </a:r>
            <a:endParaRPr lang="en-US" sz="1500" dirty="0">
              <a:solidFill>
                <a:schemeClr val="tx1"/>
              </a:solidFill>
              <a:latin typeface="Avenir Next LT Pro" panose="020B0504020202020204" pitchFamily="34" charset="0"/>
            </a:endParaRPr>
          </a:p>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As K-prototype had the ability to cluster categorical features based on the mode, it was chosen to better interpret the clusters </a:t>
            </a:r>
            <a:endParaRPr lang="en-US" sz="1500" dirty="0">
              <a:solidFill>
                <a:schemeClr val="tx1"/>
              </a:solidFill>
              <a:latin typeface="Avenir Next LT Pro" panose="020B0504020202020204" pitchFamily="34" charset="0"/>
            </a:endParaRPr>
          </a:p>
        </p:txBody>
      </p:sp>
      <p:pic>
        <p:nvPicPr>
          <p:cNvPr id="8" name="Picture 7" descr="Graphical user interface, text, application&#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33924" t="45629" r="30224" b="12445"/>
          <a:stretch>
            <a:fillRect/>
          </a:stretch>
        </p:blipFill>
        <p:spPr>
          <a:xfrm>
            <a:off x="4452375" y="3423443"/>
            <a:ext cx="3688080" cy="2875280"/>
          </a:xfrm>
          <a:prstGeom prst="rect">
            <a:avLst/>
          </a:prstGeom>
        </p:spPr>
      </p:pic>
      <p:pic>
        <p:nvPicPr>
          <p:cNvPr id="12" name="Picture 11" descr="Graphical user interface, text, application&#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l="34265" t="43477" r="29883" b="14597"/>
          <a:stretch>
            <a:fillRect/>
          </a:stretch>
        </p:blipFill>
        <p:spPr>
          <a:xfrm>
            <a:off x="8253685" y="3413586"/>
            <a:ext cx="3688080" cy="2875280"/>
          </a:xfrm>
          <a:prstGeom prst="rect">
            <a:avLst/>
          </a:prstGeom>
        </p:spPr>
      </p:pic>
      <p:pic>
        <p:nvPicPr>
          <p:cNvPr id="16" name="Picture 15" descr="A screenshot of a computer&#10;&#10;Description automatically generated"/>
          <p:cNvPicPr>
            <a:picLocks noChangeAspect="1"/>
          </p:cNvPicPr>
          <p:nvPr/>
        </p:nvPicPr>
        <p:blipFill rotWithShape="1">
          <a:blip r:embed="rId5">
            <a:extLst>
              <a:ext uri="{28A0092B-C50C-407E-A947-70E740481C1C}">
                <a14:useLocalDpi xmlns:a14="http://schemas.microsoft.com/office/drawing/2010/main" val="0"/>
              </a:ext>
            </a:extLst>
          </a:blip>
          <a:srcRect l="34202" t="41700" r="28613" b="13411"/>
          <a:stretch>
            <a:fillRect/>
          </a:stretch>
        </p:blipFill>
        <p:spPr>
          <a:xfrm>
            <a:off x="403879" y="3413586"/>
            <a:ext cx="3825222" cy="30784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6"/>
          <p:cNvSpPr txBox="1"/>
          <p:nvPr/>
        </p:nvSpPr>
        <p:spPr>
          <a:xfrm>
            <a:off x="395939" y="833120"/>
            <a:ext cx="5669581" cy="51308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2 clusters have been passed as the parameter as per the elbow graph and testing the cluster characteristics with higher numbers</a:t>
            </a:r>
            <a:br>
              <a:rPr lang="en-US" sz="1700" dirty="0">
                <a:solidFill>
                  <a:schemeClr val="tx1"/>
                </a:solidFill>
                <a:latin typeface="Avenir Next LT Pro" panose="020B0504020202020204" pitchFamily="34" charset="0"/>
                <a:cs typeface="Levenim MT" panose="020B0604020202020204" pitchFamily="2" charset="-79"/>
              </a:rPr>
            </a:br>
            <a:endParaRPr lang="en-US" sz="1700" dirty="0">
              <a:solidFill>
                <a:schemeClr val="tx1"/>
              </a:solidFill>
              <a:latin typeface="Avenir Next LT Pro" panose="020B0504020202020204" pitchFamily="34" charset="0"/>
              <a:cs typeface="Levenim MT" panose="020B0604020202020204" pitchFamily="2" charset="-79"/>
            </a:endParaRPr>
          </a:p>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The clusters formed distinctly had the following features</a:t>
            </a:r>
            <a:endParaRPr lang="en-US" sz="17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1 (red): Low operating margin but the other features are trending high </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2 (blue): High operating margin but other features are performing low</a:t>
            </a:r>
            <a:endParaRPr lang="en-US" sz="1500" dirty="0">
              <a:solidFill>
                <a:schemeClr val="tx1"/>
              </a:solidFill>
              <a:latin typeface="Avenir Next LT Pro" panose="020B0504020202020204" pitchFamily="34" charset="0"/>
              <a:cs typeface="Levenim MT" panose="020B0604020202020204" pitchFamily="2" charset="-79"/>
            </a:endParaRPr>
          </a:p>
        </p:txBody>
      </p:sp>
      <p:sp>
        <p:nvSpPr>
          <p:cNvPr id="26" name="Title 25"/>
          <p:cNvSpPr>
            <a:spLocks noGrp="1"/>
          </p:cNvSpPr>
          <p:nvPr>
            <p:ph type="title"/>
          </p:nvPr>
        </p:nvSpPr>
        <p:spPr>
          <a:xfrm>
            <a:off x="497539" y="1076960"/>
            <a:ext cx="5171299" cy="933173"/>
          </a:xfrm>
        </p:spPr>
        <p:txBody>
          <a:bodyPr vert="horz" lIns="91440" tIns="45720" rIns="91440" bIns="45720" rtlCol="0" anchor="ctr">
            <a:normAutofit/>
          </a:bodyPr>
          <a:p>
            <a:r>
              <a:rPr lang="en-US" sz="3700" b="1" dirty="0">
                <a:solidFill>
                  <a:schemeClr val="tx1"/>
                </a:solidFill>
                <a:latin typeface="+mj-lt"/>
              </a:rPr>
              <a:t>Clustering</a:t>
            </a:r>
            <a:br>
              <a:rPr lang="en-US" sz="3700" b="1" dirty="0">
                <a:solidFill>
                  <a:schemeClr val="tx1"/>
                </a:solidFill>
                <a:latin typeface="+mj-lt"/>
              </a:rPr>
            </a:br>
            <a:r>
              <a:rPr lang="en-US" sz="1500" b="1" dirty="0">
                <a:solidFill>
                  <a:schemeClr val="tx1"/>
                </a:solidFill>
                <a:latin typeface="+mj-lt"/>
              </a:rPr>
              <a:t>(K- means Method)</a:t>
            </a:r>
            <a:endParaRPr lang="en-US" sz="3700" b="1" dirty="0">
              <a:solidFill>
                <a:schemeClr val="tx1"/>
              </a:solidFill>
              <a:latin typeface="+mj-lt"/>
            </a:endParaRPr>
          </a:p>
        </p:txBody>
      </p:sp>
      <p:pic>
        <p:nvPicPr>
          <p:cNvPr id="5" name="Picture 4" descr="Chart, line chart&#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823" y="346383"/>
            <a:ext cx="4092472" cy="2615806"/>
          </a:xfrm>
          <a:prstGeom prst="rect">
            <a:avLst/>
          </a:prstGeom>
        </p:spPr>
      </p:pic>
      <p:pic>
        <p:nvPicPr>
          <p:cNvPr id="2" name="Picture 1" descr="Graphical user interface, text, application&#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l="34265" t="43477" r="29883" b="14597"/>
          <a:stretch>
            <a:fillRect/>
          </a:stretch>
        </p:blipFill>
        <p:spPr>
          <a:xfrm>
            <a:off x="7898085" y="3472454"/>
            <a:ext cx="3688080" cy="28752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itle 25"/>
          <p:cNvSpPr>
            <a:spLocks noGrp="1"/>
          </p:cNvSpPr>
          <p:nvPr>
            <p:ph type="title"/>
          </p:nvPr>
        </p:nvSpPr>
        <p:spPr>
          <a:xfrm>
            <a:off x="507997" y="509245"/>
            <a:ext cx="5171299" cy="933173"/>
          </a:xfrm>
        </p:spPr>
        <p:txBody>
          <a:bodyPr vert="horz" lIns="91440" tIns="45720" rIns="91440" bIns="45720" rtlCol="0" anchor="ctr">
            <a:normAutofit fontScale="90000"/>
          </a:bodyPr>
          <a:lstStyle/>
          <a:p>
            <a:r>
              <a:rPr lang="en-US" sz="3700" dirty="0">
                <a:solidFill>
                  <a:schemeClr val="tx1"/>
                </a:solidFill>
                <a:latin typeface="Avenir Next LT Pro" panose="020B0504020202020204" pitchFamily="34" charset="0"/>
              </a:rPr>
              <a:t>Business Insights in Clusters (Sales method and Product)</a:t>
            </a:r>
            <a:endParaRPr lang="en-US" sz="3700" dirty="0">
              <a:solidFill>
                <a:schemeClr val="tx1"/>
              </a:solidFill>
              <a:latin typeface="Avenir Next LT Pro" panose="020B0504020202020204" pitchFamily="34" charset="0"/>
            </a:endParaRPr>
          </a:p>
        </p:txBody>
      </p:sp>
      <p:sp>
        <p:nvSpPr>
          <p:cNvPr id="3" name="Text Placeholder 26"/>
          <p:cNvSpPr txBox="1"/>
          <p:nvPr/>
        </p:nvSpPr>
        <p:spPr>
          <a:xfrm>
            <a:off x="210589" y="822960"/>
            <a:ext cx="5607559" cy="5963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spcAft>
                <a:spcPts val="300"/>
              </a:spcAft>
              <a:buNone/>
            </a:pPr>
            <a:r>
              <a:rPr lang="en-US" sz="1500" b="1" dirty="0">
                <a:solidFill>
                  <a:schemeClr val="tx1"/>
                </a:solidFill>
                <a:latin typeface="Avenir Next LT Pro" panose="020B0504020202020204" pitchFamily="34" charset="0"/>
                <a:cs typeface="Levenim MT" panose="020B0604020202020204" pitchFamily="2" charset="-79"/>
              </a:rPr>
              <a:t>Cluster 1 (Low operating margin and high averages of other features) </a:t>
            </a:r>
            <a:endParaRPr lang="en-US" sz="1500" b="1"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Highest Online Sales</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b="1" dirty="0">
                <a:solidFill>
                  <a:schemeClr val="tx1"/>
                </a:solidFill>
                <a:latin typeface="Avenir Next LT Pro" panose="020B0504020202020204" pitchFamily="34" charset="0"/>
                <a:cs typeface="Levenim MT" panose="020B0604020202020204" pitchFamily="2" charset="-79"/>
              </a:rPr>
              <a:t>Cluster 2 (High operating margin and low averages of other features)</a:t>
            </a:r>
            <a:endParaRPr lang="en-US" sz="1500" b="1"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Lowest in online sales</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p:txBody>
      </p:sp>
      <p:pic>
        <p:nvPicPr>
          <p:cNvPr id="4" name="Picture 3" descr="Logo&#10;&#10;Description automatically generated with low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9053" y="4049969"/>
            <a:ext cx="5926301" cy="2843591"/>
          </a:xfrm>
          <a:prstGeom prst="rect">
            <a:avLst/>
          </a:prstGeom>
        </p:spPr>
      </p:pic>
      <p:pic>
        <p:nvPicPr>
          <p:cNvPr id="7" name="Picture 6" descr="Logo&#10;&#10;Description automatically generated with medium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3978" y="822960"/>
            <a:ext cx="6204973" cy="249104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507997" y="925805"/>
            <a:ext cx="5171299" cy="933173"/>
          </a:xfrm>
        </p:spPr>
        <p:txBody>
          <a:bodyPr vert="horz" lIns="91440" tIns="45720" rIns="91440" bIns="45720" rtlCol="0" anchor="ctr">
            <a:normAutofit fontScale="90000"/>
          </a:bodyPr>
          <a:p>
            <a:r>
              <a:rPr lang="en-US" sz="3700" dirty="0">
                <a:solidFill>
                  <a:schemeClr val="tx1"/>
                </a:solidFill>
                <a:latin typeface="Avenir Next LT Pro" panose="020B0504020202020204" pitchFamily="34" charset="0"/>
              </a:rPr>
              <a:t>Business Insights in Clusters (Region and Retailer)</a:t>
            </a:r>
            <a:endParaRPr lang="en-US" sz="3700" dirty="0">
              <a:solidFill>
                <a:schemeClr val="tx1"/>
              </a:solidFill>
              <a:latin typeface="Avenir Next LT Pro" panose="020B0504020202020204" pitchFamily="34" charset="0"/>
            </a:endParaRPr>
          </a:p>
        </p:txBody>
      </p:sp>
      <p:sp>
        <p:nvSpPr>
          <p:cNvPr id="6" name="Text Placeholder 26"/>
          <p:cNvSpPr txBox="1"/>
          <p:nvPr/>
        </p:nvSpPr>
        <p:spPr>
          <a:xfrm>
            <a:off x="210820" y="1887855"/>
            <a:ext cx="5516880" cy="48990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spcAft>
                <a:spcPts val="300"/>
              </a:spcAft>
              <a:buNone/>
            </a:pPr>
            <a:r>
              <a:rPr lang="en-US" sz="1500" b="1" dirty="0">
                <a:solidFill>
                  <a:schemeClr val="tx1"/>
                </a:solidFill>
                <a:latin typeface="Avenir Next LT Pro" panose="020B0504020202020204" pitchFamily="34" charset="0"/>
                <a:cs typeface="Levenim MT" panose="020B0604020202020204" pitchFamily="2" charset="-79"/>
              </a:rPr>
              <a:t>Cluster 1 (Low operating margin and high averages of other features) </a:t>
            </a:r>
            <a:endParaRPr lang="en-US" sz="1500" b="1"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Highest Online Sales</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b="1" dirty="0">
                <a:solidFill>
                  <a:schemeClr val="tx1"/>
                </a:solidFill>
                <a:latin typeface="Avenir Next LT Pro" panose="020B0504020202020204" pitchFamily="34" charset="0"/>
                <a:cs typeface="Levenim MT" panose="020B0604020202020204" pitchFamily="2" charset="-79"/>
              </a:rPr>
              <a:t>Cluster 2 (High operating margin and low averages of other features)</a:t>
            </a:r>
            <a:endParaRPr lang="en-US" sz="1500" b="1"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Lowest in online sales</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p:txBody>
      </p:sp>
      <p:pic>
        <p:nvPicPr>
          <p:cNvPr id="8" name="Picture 7" descr="Chart, logo, pie chart&#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735" y="797560"/>
            <a:ext cx="5807710" cy="2780665"/>
          </a:xfrm>
          <a:prstGeom prst="rect">
            <a:avLst/>
          </a:prstGeom>
        </p:spPr>
      </p:pic>
      <p:pic>
        <p:nvPicPr>
          <p:cNvPr id="9" name="Picture 8" descr="Chart, logo, pie chart&#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735" y="3850640"/>
            <a:ext cx="5858510" cy="278066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p:nvPr>
            <p:ph type="title"/>
          </p:nvPr>
        </p:nvSpPr>
        <p:spPr/>
        <p:txBody>
          <a:bodyPr/>
          <a:p>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3520" y="2684611"/>
            <a:ext cx="9532890" cy="1325563"/>
          </a:xfrm>
        </p:spPr>
        <p:txBody>
          <a:bodyPr/>
          <a:lstStyle/>
          <a:p>
            <a:r>
              <a:rPr lang="en-US" dirty="0">
                <a:latin typeface="Century Gothic" panose="020B0502020202020204" pitchFamily="34" charset="0"/>
              </a:rPr>
              <a:t>Thank You </a:t>
            </a:r>
            <a:endParaRPr lang="en-US" dirty="0">
              <a:latin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EDF2"/>
        </a:solidFill>
        <a:effectLst/>
      </p:bgPr>
    </p:bg>
    <p:spTree>
      <p:nvGrpSpPr>
        <p:cNvPr id="1" name=""/>
        <p:cNvGrpSpPr/>
        <p:nvPr/>
      </p:nvGrpSpPr>
      <p:grpSpPr>
        <a:xfrm>
          <a:off x="0" y="0"/>
          <a:ext cx="0" cy="0"/>
          <a:chOff x="0" y="0"/>
          <a:chExt cx="0" cy="0"/>
        </a:xfrm>
      </p:grpSpPr>
      <p:sp>
        <p:nvSpPr>
          <p:cNvPr id="26" name="Title 25"/>
          <p:cNvSpPr>
            <a:spLocks noGrp="1"/>
          </p:cNvSpPr>
          <p:nvPr>
            <p:ph type="title"/>
          </p:nvPr>
        </p:nvSpPr>
        <p:spPr>
          <a:xfrm>
            <a:off x="463551" y="1184288"/>
            <a:ext cx="4585969" cy="713216"/>
          </a:xfrm>
        </p:spPr>
        <p:txBody>
          <a:bodyPr/>
          <a:lstStyle/>
          <a:p>
            <a:r>
              <a:rPr lang="en-US" b="1" dirty="0">
                <a:latin typeface="Century Gothic" panose="020B0502020202020204" pitchFamily="34" charset="0"/>
              </a:rPr>
              <a:t>Problem Statement</a:t>
            </a:r>
            <a:endParaRPr lang="en-US" b="1" dirty="0">
              <a:latin typeface="Century Gothic" panose="020B0502020202020204" pitchFamily="34" charset="0"/>
            </a:endParaRPr>
          </a:p>
        </p:txBody>
      </p:sp>
      <p:sp>
        <p:nvSpPr>
          <p:cNvPr id="27" name="Text Placeholder 26"/>
          <p:cNvSpPr>
            <a:spLocks noGrp="1"/>
          </p:cNvSpPr>
          <p:nvPr>
            <p:ph type="body" sz="quarter" idx="13"/>
          </p:nvPr>
        </p:nvSpPr>
        <p:spPr>
          <a:xfrm>
            <a:off x="6295391" y="4114801"/>
            <a:ext cx="4443729" cy="1715782"/>
          </a:xfrm>
        </p:spPr>
        <p:txBody>
          <a:bodyPr>
            <a:normAutofit/>
          </a:bodyPr>
          <a:lstStyle/>
          <a:p>
            <a:pPr algn="r" rtl="0" fontAlgn="base">
              <a:spcBef>
                <a:spcPts val="0"/>
              </a:spcBef>
              <a:spcAft>
                <a:spcPts val="0"/>
              </a:spcAft>
              <a:buFont typeface="+mj-lt"/>
              <a:buAutoNum type="arabicPeriod"/>
            </a:pPr>
            <a:r>
              <a:rPr lang="en-US" b="0" i="0" u="none" strike="noStrike" dirty="0">
                <a:solidFill>
                  <a:srgbClr val="000000"/>
                </a:solidFill>
                <a:effectLst/>
                <a:latin typeface="Century Gothic" panose="020B0502020202020204" pitchFamily="34" charset="0"/>
              </a:rPr>
              <a:t>Higher Revenue</a:t>
            </a:r>
            <a:br>
              <a:rPr lang="en-US" b="0" i="0" u="none" strike="noStrike" dirty="0">
                <a:solidFill>
                  <a:srgbClr val="000000"/>
                </a:solidFill>
                <a:effectLst/>
                <a:latin typeface="Century Gothic" panose="020B0502020202020204" pitchFamily="34" charset="0"/>
              </a:rPr>
            </a:br>
            <a:endParaRPr lang="en-US" b="0" i="0" u="none" strike="noStrike" dirty="0">
              <a:solidFill>
                <a:srgbClr val="000000"/>
              </a:solidFill>
              <a:effectLst/>
              <a:latin typeface="Century Gothic" panose="020B0502020202020204" pitchFamily="34" charset="0"/>
            </a:endParaRPr>
          </a:p>
          <a:p>
            <a:pPr algn="r" rtl="0" fontAlgn="base">
              <a:spcBef>
                <a:spcPts val="0"/>
              </a:spcBef>
              <a:spcAft>
                <a:spcPts val="0"/>
              </a:spcAft>
              <a:buFont typeface="+mj-lt"/>
              <a:buAutoNum type="arabicPeriod"/>
            </a:pPr>
            <a:r>
              <a:rPr lang="en-US" b="0" i="0" u="none" strike="noStrike" dirty="0">
                <a:solidFill>
                  <a:srgbClr val="000000"/>
                </a:solidFill>
                <a:effectLst/>
                <a:latin typeface="Century Gothic" panose="020B0502020202020204" pitchFamily="34" charset="0"/>
              </a:rPr>
              <a:t>Customer Understanding</a:t>
            </a:r>
            <a:br>
              <a:rPr lang="en-US" b="0" i="0" u="none" strike="noStrike" dirty="0">
                <a:solidFill>
                  <a:srgbClr val="000000"/>
                </a:solidFill>
                <a:effectLst/>
                <a:latin typeface="Century Gothic" panose="020B0502020202020204" pitchFamily="34" charset="0"/>
              </a:rPr>
            </a:br>
            <a:endParaRPr lang="en-US" b="0" i="0" u="none" strike="noStrike" dirty="0">
              <a:solidFill>
                <a:srgbClr val="000000"/>
              </a:solidFill>
              <a:effectLst/>
              <a:latin typeface="Century Gothic" panose="020B0502020202020204" pitchFamily="34" charset="0"/>
            </a:endParaRPr>
          </a:p>
          <a:p>
            <a:pPr algn="r" rtl="0" fontAlgn="base">
              <a:spcBef>
                <a:spcPts val="0"/>
              </a:spcBef>
              <a:spcAft>
                <a:spcPts val="0"/>
              </a:spcAft>
              <a:buFont typeface="+mj-lt"/>
              <a:buAutoNum type="arabicPeriod"/>
            </a:pPr>
            <a:r>
              <a:rPr lang="en-US" b="0" i="0" u="none" strike="noStrike" dirty="0">
                <a:solidFill>
                  <a:srgbClr val="000000"/>
                </a:solidFill>
                <a:effectLst/>
                <a:latin typeface="Century Gothic" panose="020B0502020202020204" pitchFamily="34" charset="0"/>
              </a:rPr>
              <a:t>Target Marketing</a:t>
            </a:r>
            <a:endParaRPr lang="en-US" b="0" i="0" u="none" strike="noStrike" dirty="0">
              <a:solidFill>
                <a:srgbClr val="000000"/>
              </a:solidFill>
              <a:effectLst/>
              <a:latin typeface="Century Gothic" panose="020B0502020202020204" pitchFamily="34" charset="0"/>
            </a:endParaRPr>
          </a:p>
          <a:p>
            <a:pPr marL="0" indent="0" algn="r">
              <a:lnSpc>
                <a:spcPct val="100000"/>
              </a:lnSpc>
              <a:spcBef>
                <a:spcPts val="1800"/>
              </a:spcBef>
              <a:spcAft>
                <a:spcPts val="1200"/>
              </a:spcAft>
              <a:buNone/>
            </a:pPr>
            <a:endParaRPr lang="en-US" dirty="0">
              <a:latin typeface="Century Gothic" panose="020B0502020202020204" pitchFamily="34" charset="0"/>
            </a:endParaRPr>
          </a:p>
        </p:txBody>
      </p:sp>
      <p:sp>
        <p:nvSpPr>
          <p:cNvPr id="2" name="Title 25"/>
          <p:cNvSpPr txBox="1"/>
          <p:nvPr/>
        </p:nvSpPr>
        <p:spPr>
          <a:xfrm>
            <a:off x="6640831" y="3376185"/>
            <a:ext cx="4585969" cy="7132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US" b="1" dirty="0">
                <a:latin typeface="Century Gothic" panose="020B0502020202020204" pitchFamily="34" charset="0"/>
              </a:rPr>
              <a:t>Primary Objectives</a:t>
            </a:r>
            <a:endParaRPr lang="en-US" b="1" dirty="0">
              <a:latin typeface="Century Gothic" panose="020B0502020202020204" pitchFamily="34" charset="0"/>
            </a:endParaRPr>
          </a:p>
        </p:txBody>
      </p:sp>
      <p:sp>
        <p:nvSpPr>
          <p:cNvPr id="3" name="Text Placeholder 26"/>
          <p:cNvSpPr txBox="1"/>
          <p:nvPr/>
        </p:nvSpPr>
        <p:spPr>
          <a:xfrm>
            <a:off x="544831" y="1987539"/>
            <a:ext cx="5297169" cy="17157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800"/>
              </a:spcBef>
              <a:spcAft>
                <a:spcPts val="1200"/>
              </a:spcAft>
              <a:buFontTx/>
              <a:buNone/>
            </a:pPr>
            <a:r>
              <a:rPr lang="en-US" dirty="0">
                <a:solidFill>
                  <a:srgbClr val="000000"/>
                </a:solidFill>
                <a:latin typeface="Century Gothic" panose="020B0502020202020204" pitchFamily="34" charset="0"/>
              </a:rPr>
              <a:t>Segment the retailers based on various attributes such as type of product purchases, profit, total sales, sales method in order to better facilitate and improve the processes wherever necessary </a:t>
            </a:r>
            <a:endParaRPr lang="en-US" dirty="0">
              <a:latin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AEDF2"/>
        </a:solidFill>
        <a:effectLst/>
      </p:bgPr>
    </p:bg>
    <p:spTree>
      <p:nvGrpSpPr>
        <p:cNvPr id="1" name=""/>
        <p:cNvGrpSpPr/>
        <p:nvPr/>
      </p:nvGrpSpPr>
      <p:grpSpPr>
        <a:xfrm>
          <a:off x="0" y="0"/>
          <a:ext cx="0" cy="0"/>
          <a:chOff x="0" y="0"/>
          <a:chExt cx="0" cy="0"/>
        </a:xfrm>
      </p:grpSpPr>
      <p:sp>
        <p:nvSpPr>
          <p:cNvPr id="26" name="Title 25"/>
          <p:cNvSpPr>
            <a:spLocks noGrp="1"/>
          </p:cNvSpPr>
          <p:nvPr>
            <p:ph type="title"/>
          </p:nvPr>
        </p:nvSpPr>
        <p:spPr>
          <a:xfrm>
            <a:off x="676911" y="1011568"/>
            <a:ext cx="4585969" cy="713216"/>
          </a:xfrm>
        </p:spPr>
        <p:txBody>
          <a:bodyPr/>
          <a:lstStyle/>
          <a:p>
            <a:r>
              <a:rPr lang="en-US" b="1" dirty="0">
                <a:latin typeface="Century Gothic" panose="020B0502020202020204" pitchFamily="34" charset="0"/>
              </a:rPr>
              <a:t>About the Dataset</a:t>
            </a:r>
            <a:endParaRPr lang="en-US" b="1" dirty="0">
              <a:latin typeface="Century Gothic" panose="020B0502020202020204" pitchFamily="34" charset="0"/>
            </a:endParaRPr>
          </a:p>
        </p:txBody>
      </p:sp>
      <p:sp>
        <p:nvSpPr>
          <p:cNvPr id="27" name="Text Placeholder 26"/>
          <p:cNvSpPr>
            <a:spLocks noGrp="1"/>
          </p:cNvSpPr>
          <p:nvPr>
            <p:ph type="body" sz="quarter" idx="13"/>
          </p:nvPr>
        </p:nvSpPr>
        <p:spPr>
          <a:xfrm>
            <a:off x="6447791" y="4419601"/>
            <a:ext cx="4443729" cy="1715782"/>
          </a:xfrm>
        </p:spPr>
        <p:txBody>
          <a:bodyPr>
            <a:normAutofit fontScale="90000"/>
          </a:bodyPr>
          <a:lstStyle/>
          <a:p>
            <a:pPr algn="just" rtl="0" fontAlgn="base">
              <a:spcBef>
                <a:spcPts val="0"/>
              </a:spcBef>
              <a:spcAft>
                <a:spcPts val="0"/>
              </a:spcAft>
              <a:buFont typeface="Arial" panose="020B0604020202020204" pitchFamily="34" charset="0"/>
              <a:buChar char="•"/>
            </a:pPr>
            <a:r>
              <a:rPr lang="en-IN" altLang="en-US" dirty="0">
                <a:latin typeface="Century Gothic" panose="020B0502020202020204" pitchFamily="34" charset="0"/>
              </a:rPr>
              <a:t>The Retailer ID in the data is redundant data as it is not giving any meaningful insight.</a:t>
            </a:r>
            <a:endParaRPr lang="en-IN" altLang="en-US" dirty="0">
              <a:latin typeface="Century Gothic" panose="020B0502020202020204" pitchFamily="34" charset="0"/>
            </a:endParaRPr>
          </a:p>
          <a:p>
            <a:pPr algn="l" rtl="0" fontAlgn="base">
              <a:spcBef>
                <a:spcPts val="0"/>
              </a:spcBef>
              <a:spcAft>
                <a:spcPts val="0"/>
              </a:spcAft>
              <a:buFont typeface="Arial" panose="020B0604020202020204" pitchFamily="34" charset="0"/>
              <a:buChar char="•"/>
            </a:pPr>
            <a:endParaRPr lang="en-IN" altLang="en-US" dirty="0">
              <a:latin typeface="Century Gothic" panose="020B0502020202020204" pitchFamily="34" charset="0"/>
            </a:endParaRPr>
          </a:p>
          <a:p>
            <a:pPr algn="l" rtl="0" fontAlgn="base">
              <a:spcBef>
                <a:spcPts val="0"/>
              </a:spcBef>
              <a:spcAft>
                <a:spcPts val="0"/>
              </a:spcAft>
              <a:buFont typeface="Arial" panose="020B0604020202020204" pitchFamily="34" charset="0"/>
              <a:buChar char="•"/>
            </a:pPr>
            <a:r>
              <a:rPr lang="en-IN" altLang="en-US" dirty="0">
                <a:latin typeface="Century Gothic" panose="020B0502020202020204" pitchFamily="34" charset="0"/>
              </a:rPr>
              <a:t>Data is authentic / general purpose retail data and inferences may lead to valur to business.</a:t>
            </a:r>
            <a:endParaRPr lang="en-IN" altLang="en-US" dirty="0">
              <a:latin typeface="Century Gothic" panose="020B0502020202020204" pitchFamily="34" charset="0"/>
            </a:endParaRPr>
          </a:p>
          <a:p>
            <a:pPr algn="l" rtl="0" fontAlgn="base">
              <a:spcBef>
                <a:spcPts val="0"/>
              </a:spcBef>
              <a:spcAft>
                <a:spcPts val="0"/>
              </a:spcAft>
              <a:buFont typeface="Arial" panose="020B0604020202020204" pitchFamily="34" charset="0"/>
              <a:buChar char="•"/>
            </a:pPr>
            <a:endParaRPr lang="en-IN" altLang="en-US" dirty="0">
              <a:latin typeface="Century Gothic" panose="020B0502020202020204" pitchFamily="34" charset="0"/>
            </a:endParaRPr>
          </a:p>
          <a:p>
            <a:pPr algn="l" rtl="0" fontAlgn="base">
              <a:spcBef>
                <a:spcPts val="0"/>
              </a:spcBef>
              <a:spcAft>
                <a:spcPts val="0"/>
              </a:spcAft>
              <a:buFont typeface="Arial" panose="020B0604020202020204" pitchFamily="34" charset="0"/>
              <a:buChar char="•"/>
            </a:pPr>
            <a:r>
              <a:rPr lang="en-IN" altLang="en-US" dirty="0">
                <a:solidFill>
                  <a:srgbClr val="FF0000"/>
                </a:solidFill>
                <a:latin typeface="Century Gothic" panose="020B0502020202020204" pitchFamily="34" charset="0"/>
              </a:rPr>
              <a:t>Operating margin is ratio and is treated accordingly</a:t>
            </a:r>
            <a:endParaRPr lang="en-IN" altLang="en-US" dirty="0">
              <a:solidFill>
                <a:srgbClr val="FF0000"/>
              </a:solidFill>
              <a:latin typeface="Century Gothic" panose="020B0502020202020204" pitchFamily="34" charset="0"/>
            </a:endParaRPr>
          </a:p>
        </p:txBody>
      </p:sp>
      <p:sp>
        <p:nvSpPr>
          <p:cNvPr id="2" name="Title 25"/>
          <p:cNvSpPr txBox="1"/>
          <p:nvPr/>
        </p:nvSpPr>
        <p:spPr>
          <a:xfrm>
            <a:off x="6793231" y="3680985"/>
            <a:ext cx="4585969" cy="7132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US" b="1" dirty="0">
                <a:latin typeface="Century Gothic" panose="020B0502020202020204" pitchFamily="34" charset="0"/>
              </a:rPr>
              <a:t>Assumptions</a:t>
            </a:r>
            <a:endParaRPr lang="en-US" b="1" dirty="0">
              <a:latin typeface="Century Gothic" panose="020B0502020202020204" pitchFamily="34" charset="0"/>
            </a:endParaRPr>
          </a:p>
        </p:txBody>
      </p:sp>
      <p:sp>
        <p:nvSpPr>
          <p:cNvPr id="3" name="Text Placeholder 26"/>
          <p:cNvSpPr txBox="1"/>
          <p:nvPr/>
        </p:nvSpPr>
        <p:spPr>
          <a:xfrm>
            <a:off x="544831" y="1814818"/>
            <a:ext cx="5693409" cy="23609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1800"/>
              </a:spcBef>
              <a:spcAft>
                <a:spcPts val="1200"/>
              </a:spcAft>
              <a:buFontTx/>
              <a:buNone/>
            </a:pPr>
            <a:r>
              <a:rPr lang="en-US" dirty="0">
                <a:solidFill>
                  <a:srgbClr val="000000"/>
                </a:solidFill>
                <a:latin typeface="Century Gothic" panose="020B0502020202020204" pitchFamily="34" charset="0"/>
              </a:rPr>
              <a:t>Adidas US sales dataset is a collection of data that includes information on the sales of Adidas products. This type of dataset include</a:t>
            </a:r>
            <a:r>
              <a:rPr lang="en-IN" altLang="en-US" dirty="0">
                <a:solidFill>
                  <a:srgbClr val="000000"/>
                </a:solidFill>
                <a:latin typeface="Century Gothic" panose="020B0502020202020204" pitchFamily="34" charset="0"/>
              </a:rPr>
              <a:t>s</a:t>
            </a:r>
            <a:r>
              <a:rPr lang="en-US" dirty="0">
                <a:solidFill>
                  <a:srgbClr val="000000"/>
                </a:solidFill>
                <a:latin typeface="Century Gothic" panose="020B0502020202020204" pitchFamily="34" charset="0"/>
              </a:rPr>
              <a:t> details such as the number of units sold, the total sales revenue, the location of the sales, the type of product sold, and any other relevant information. The general invoice timestamps range from </a:t>
            </a:r>
            <a:r>
              <a:rPr lang="en-US" i="1" dirty="0">
                <a:solidFill>
                  <a:srgbClr val="000000"/>
                </a:solidFill>
                <a:latin typeface="Century Gothic" panose="020B0502020202020204" pitchFamily="34" charset="0"/>
              </a:rPr>
              <a:t>1/1/2020 to 31/12/2021</a:t>
            </a:r>
            <a:endParaRPr lang="en-US" i="1" dirty="0">
              <a:solidFill>
                <a:srgbClr val="000000"/>
              </a:solidFill>
              <a:latin typeface="Century Gothic" panose="020B0502020202020204" pitchFamily="34" charset="0"/>
            </a:endParaRPr>
          </a:p>
          <a:p>
            <a:pPr marL="0" indent="0">
              <a:lnSpc>
                <a:spcPct val="120000"/>
              </a:lnSpc>
              <a:spcBef>
                <a:spcPts val="1800"/>
              </a:spcBef>
              <a:spcAft>
                <a:spcPts val="1200"/>
              </a:spcAft>
              <a:buFontTx/>
              <a:buNone/>
            </a:pPr>
            <a:endParaRPr lang="en-US" dirty="0">
              <a:solidFill>
                <a:srgbClr val="000000"/>
              </a:solidFill>
              <a:latin typeface="Century Gothic" panose="020B0502020202020204" pitchFamily="34" charset="0"/>
            </a:endParaRPr>
          </a:p>
          <a:p>
            <a:pPr marL="0" indent="0">
              <a:lnSpc>
                <a:spcPct val="120000"/>
              </a:lnSpc>
              <a:spcBef>
                <a:spcPts val="1800"/>
              </a:spcBef>
              <a:spcAft>
                <a:spcPts val="1200"/>
              </a:spcAft>
              <a:buFontTx/>
              <a:buNone/>
            </a:pPr>
            <a:endParaRPr lang="en-US" dirty="0">
              <a:solidFill>
                <a:srgbClr val="000000"/>
              </a:solidFill>
              <a:latin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EDF2"/>
        </a:solidFill>
        <a:effectLst/>
      </p:bgPr>
    </p:bg>
    <p:spTree>
      <p:nvGrpSpPr>
        <p:cNvPr id="1" name=""/>
        <p:cNvGrpSpPr/>
        <p:nvPr/>
      </p:nvGrpSpPr>
      <p:grpSpPr>
        <a:xfrm>
          <a:off x="0" y="0"/>
          <a:ext cx="0" cy="0"/>
          <a:chOff x="0" y="0"/>
          <a:chExt cx="0" cy="0"/>
        </a:xfrm>
      </p:grpSpPr>
      <p:sp>
        <p:nvSpPr>
          <p:cNvPr id="26" name="Title 25"/>
          <p:cNvSpPr>
            <a:spLocks noGrp="1"/>
          </p:cNvSpPr>
          <p:nvPr>
            <p:ph type="title"/>
          </p:nvPr>
        </p:nvSpPr>
        <p:spPr>
          <a:xfrm>
            <a:off x="1240791" y="342278"/>
            <a:ext cx="4585969" cy="713216"/>
          </a:xfrm>
        </p:spPr>
        <p:txBody>
          <a:bodyPr/>
          <a:lstStyle/>
          <a:p>
            <a:r>
              <a:rPr lang="en-US" b="1" dirty="0">
                <a:latin typeface="Century Gothic" panose="020B0502020202020204" pitchFamily="34" charset="0"/>
              </a:rPr>
              <a:t>About the Dataset</a:t>
            </a:r>
            <a:endParaRPr lang="en-US" b="1" dirty="0">
              <a:latin typeface="Century Gothic" panose="020B0502020202020204" pitchFamily="34" charset="0"/>
            </a:endParaRPr>
          </a:p>
        </p:txBody>
      </p:sp>
      <p:pic>
        <p:nvPicPr>
          <p:cNvPr id="5" name="Content Placeholder 4"/>
          <p:cNvPicPr>
            <a:picLocks noChangeAspect="1"/>
          </p:cNvPicPr>
          <p:nvPr>
            <p:ph sz="half" idx="1"/>
          </p:nvPr>
        </p:nvPicPr>
        <p:blipFill>
          <a:blip r:embed="rId1"/>
          <a:stretch>
            <a:fillRect/>
          </a:stretch>
        </p:blipFill>
        <p:spPr>
          <a:xfrm>
            <a:off x="300355" y="1141730"/>
            <a:ext cx="5526405" cy="4297680"/>
          </a:xfrm>
          <a:prstGeom prst="rect">
            <a:avLst/>
          </a:prstGeom>
        </p:spPr>
      </p:pic>
      <p:pic>
        <p:nvPicPr>
          <p:cNvPr id="6" name="Content Placeholder 5"/>
          <p:cNvPicPr>
            <a:picLocks noChangeAspect="1"/>
          </p:cNvPicPr>
          <p:nvPr>
            <p:ph sz="half" idx="2"/>
          </p:nvPr>
        </p:nvPicPr>
        <p:blipFill>
          <a:blip r:embed="rId2"/>
          <a:stretch>
            <a:fillRect/>
          </a:stretch>
        </p:blipFill>
        <p:spPr>
          <a:xfrm>
            <a:off x="6202680" y="1659255"/>
            <a:ext cx="5648325" cy="2204720"/>
          </a:xfrm>
          <a:prstGeom prst="rect">
            <a:avLst/>
          </a:prstGeom>
        </p:spPr>
      </p:pic>
      <p:sp>
        <p:nvSpPr>
          <p:cNvPr id="7" name="Text Box 6"/>
          <p:cNvSpPr txBox="1"/>
          <p:nvPr/>
        </p:nvSpPr>
        <p:spPr>
          <a:xfrm>
            <a:off x="6785610" y="1141730"/>
            <a:ext cx="4483100" cy="368300"/>
          </a:xfrm>
          <a:prstGeom prst="rect">
            <a:avLst/>
          </a:prstGeom>
          <a:noFill/>
        </p:spPr>
        <p:txBody>
          <a:bodyPr wrap="square" rtlCol="0">
            <a:spAutoFit/>
          </a:bodyPr>
          <a:p>
            <a:pPr algn="ctr"/>
            <a:r>
              <a:rPr lang="en-IN" altLang="en-US"/>
              <a:t>Numerical features insights</a:t>
            </a:r>
            <a:endParaRPr lang="en-IN" altLang="en-US"/>
          </a:p>
        </p:txBody>
      </p:sp>
      <p:sp>
        <p:nvSpPr>
          <p:cNvPr id="8" name="Text Box 7"/>
          <p:cNvSpPr txBox="1"/>
          <p:nvPr/>
        </p:nvSpPr>
        <p:spPr>
          <a:xfrm>
            <a:off x="6851650" y="4013200"/>
            <a:ext cx="4483100" cy="368300"/>
          </a:xfrm>
          <a:prstGeom prst="rect">
            <a:avLst/>
          </a:prstGeom>
          <a:noFill/>
        </p:spPr>
        <p:txBody>
          <a:bodyPr wrap="square" rtlCol="0">
            <a:spAutoFit/>
          </a:bodyPr>
          <a:p>
            <a:pPr algn="ctr"/>
            <a:r>
              <a:rPr lang="en-IN" altLang="en-US"/>
              <a:t>Categorical features insights</a:t>
            </a:r>
            <a:endParaRPr lang="en-I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AEDF2"/>
        </a:solidFill>
        <a:effectLst/>
      </p:bgPr>
    </p:bg>
    <p:spTree>
      <p:nvGrpSpPr>
        <p:cNvPr id="1" name=""/>
        <p:cNvGrpSpPr/>
        <p:nvPr/>
      </p:nvGrpSpPr>
      <p:grpSpPr>
        <a:xfrm>
          <a:off x="0" y="0"/>
          <a:ext cx="0" cy="0"/>
          <a:chOff x="0" y="0"/>
          <a:chExt cx="0" cy="0"/>
        </a:xfrm>
      </p:grpSpPr>
      <p:sp>
        <p:nvSpPr>
          <p:cNvPr id="6" name="Title 25"/>
          <p:cNvSpPr>
            <a:spLocks noGrp="1"/>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US" sz="4600" b="1" kern="1200" dirty="0">
                <a:solidFill>
                  <a:schemeClr val="tx1"/>
                </a:solidFill>
                <a:latin typeface="+mj-lt"/>
                <a:ea typeface="+mj-ea"/>
                <a:cs typeface="+mj-cs"/>
              </a:rPr>
              <a:t>Exploratory Data Analysis</a:t>
            </a:r>
            <a:endParaRPr lang="en-US" sz="4600" b="1" kern="1200" dirty="0">
              <a:solidFill>
                <a:schemeClr val="tx1"/>
              </a:solidFill>
              <a:latin typeface="+mj-lt"/>
              <a:ea typeface="+mj-ea"/>
              <a:cs typeface="+mj-cs"/>
            </a:endParaRPr>
          </a:p>
        </p:txBody>
      </p:sp>
      <p:sp>
        <p:nvSpPr>
          <p:cNvPr id="36" name="sketch line"/>
          <p:cNvSpPr>
            <a:spLocks noGrp="1" noRot="1" noChangeAspect="1" noMove="1" noResize="1" noEditPoints="1" noAdjustHandles="1" noChangeArrowheads="1" noChangeShapeType="1" noTextEdit="1"/>
          </p:cNvSpPr>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6"/>
          <p:cNvSpPr txBox="1"/>
          <p:nvPr/>
        </p:nvSpPr>
        <p:spPr>
          <a:xfrm>
            <a:off x="295910" y="2807335"/>
            <a:ext cx="4770120" cy="375729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Footlocker is the most frequent occurring retailer in the dataset</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Total Sales, Operating profit and Units Sold are interrelated and are </a:t>
            </a:r>
            <a:r>
              <a:rPr lang="en-US" sz="1500" b="1" i="1" dirty="0">
                <a:solidFill>
                  <a:schemeClr val="tx1"/>
                </a:solidFill>
                <a:latin typeface="Avenir Next LT Pro" panose="020B0504020202020204" pitchFamily="34" charset="0"/>
              </a:rPr>
              <a:t>right skewed</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'Price Per unit' is normally distributed. 'Operating Margin' almost takes the shape of a bell</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Online sales are the highest</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All products are almost equally distributed</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North-east and West contribute to the most observed regions throughout the dataset</a:t>
            </a:r>
            <a:endParaRPr lang="en-US" sz="1500" dirty="0">
              <a:solidFill>
                <a:schemeClr val="tx1"/>
              </a:solidFill>
              <a:latin typeface="Avenir Next LT Pro" panose="020B0504020202020204" pitchFamily="34" charset="0"/>
            </a:endParaRPr>
          </a:p>
        </p:txBody>
      </p:sp>
      <p:pic>
        <p:nvPicPr>
          <p:cNvPr id="8" name="Picture 7" descr="Graphical user interface&#10;&#10;Description automatically generated with low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6030" y="1011555"/>
            <a:ext cx="6903720" cy="5273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useBgFill="1">
        <p:nvSpPr>
          <p:cNvPr id="2" name="Rectangle 42"/>
          <p:cNvSpPr>
            <a:spLocks noGrp="1" noRot="1" noChangeAspect="1" noMove="1" noResize="1" noEditPoints="1" noAdjustHandles="1" noChangeArrowheads="1" noChangeShapeType="1" noTextEdit="1"/>
          </p:cNvSpPr>
          <p:nvPr/>
        </p:nvSpPr>
        <p:spPr>
          <a:xfrm>
            <a:off x="51250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itle 25"/>
          <p:cNvSpPr>
            <a:spLocks noGrp="1"/>
          </p:cNvSpPr>
          <p:nvPr>
            <p:ph type="title"/>
          </p:nvPr>
        </p:nvSpPr>
        <p:spPr>
          <a:xfrm>
            <a:off x="875665" y="4600575"/>
            <a:ext cx="3041650" cy="1325880"/>
          </a:xfrm>
        </p:spPr>
        <p:txBody>
          <a:bodyPr vert="horz" lIns="91440" tIns="45720" rIns="91440" bIns="45720" rtlCol="0" anchor="ctr">
            <a:normAutofit/>
          </a:bodyPr>
          <a:lstStyle/>
          <a:p>
            <a:r>
              <a:rPr lang="en-US" sz="2800" b="1" dirty="0">
                <a:solidFill>
                  <a:schemeClr val="tx1"/>
                </a:solidFill>
                <a:latin typeface="+mj-lt"/>
              </a:rPr>
              <a:t>Exploratory </a:t>
            </a:r>
            <a:br>
              <a:rPr lang="en-US" sz="2800" b="1" dirty="0">
                <a:solidFill>
                  <a:schemeClr val="tx1"/>
                </a:solidFill>
                <a:latin typeface="+mj-lt"/>
              </a:rPr>
            </a:br>
            <a:r>
              <a:rPr lang="en-US" sz="2800" b="1" dirty="0">
                <a:solidFill>
                  <a:schemeClr val="tx1"/>
                </a:solidFill>
                <a:latin typeface="+mj-lt"/>
              </a:rPr>
              <a:t>Data Analysis</a:t>
            </a:r>
            <a:br>
              <a:rPr lang="en-US" sz="2800" b="1" dirty="0">
                <a:solidFill>
                  <a:schemeClr val="tx1"/>
                </a:solidFill>
                <a:latin typeface="+mj-lt"/>
              </a:rPr>
            </a:br>
            <a:r>
              <a:rPr lang="en-US" sz="2800" b="1" dirty="0">
                <a:solidFill>
                  <a:schemeClr val="tx1"/>
                </a:solidFill>
                <a:latin typeface="+mj-lt"/>
              </a:rPr>
              <a:t>(Bi-variate)</a:t>
            </a:r>
            <a:endParaRPr lang="en-US" sz="2800" b="1" dirty="0">
              <a:solidFill>
                <a:schemeClr val="tx1"/>
              </a:solidFill>
              <a:latin typeface="+mj-lt"/>
            </a:endParaRPr>
          </a:p>
        </p:txBody>
      </p:sp>
      <p:pic>
        <p:nvPicPr>
          <p:cNvPr id="3" name="Picture 2" descr="Chart, histo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8490" y="175260"/>
            <a:ext cx="8105140" cy="3860165"/>
          </a:xfrm>
          <a:prstGeom prst="rect">
            <a:avLst/>
          </a:prstGeom>
        </p:spPr>
      </p:pic>
      <p:sp>
        <p:nvSpPr>
          <p:cNvPr id="45" name="Rectangle 44"/>
          <p:cNvSpPr>
            <a:spLocks noGrp="1" noRot="1" noChangeAspect="1" noMove="1" noResize="1" noEditPoints="1" noAdjustHandles="1" noChangeArrowheads="1" noChangeShapeType="1" noTextEdit="1"/>
          </p:cNvSpPr>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 Placeholder 26"/>
          <p:cNvSpPr txBox="1"/>
          <p:nvPr/>
        </p:nvSpPr>
        <p:spPr>
          <a:xfrm>
            <a:off x="4578824" y="4440602"/>
            <a:ext cx="6860184" cy="1645920"/>
          </a:xfrm>
          <a:prstGeom prst="rect">
            <a:avLst/>
          </a:prstGeom>
        </p:spPr>
        <p:txBody>
          <a:bodyPr vert="horz" lIns="91440" tIns="45720" rIns="91440" bIns="45720" rtlCol="0" anchor="ctr">
            <a:normAutofit fontScale="90000"/>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spcAft>
                <a:spcPts val="1200"/>
              </a:spcAft>
              <a:buFont typeface="Arial" panose="020B0604020202020204" pitchFamily="34" charset="0"/>
              <a:buChar char="•"/>
            </a:pPr>
            <a:r>
              <a:rPr lang="en-US" sz="1500" dirty="0">
                <a:solidFill>
                  <a:schemeClr val="tx1"/>
                </a:solidFill>
                <a:latin typeface="Century Gothic" panose="020B0502020202020204" pitchFamily="34" charset="0"/>
              </a:rPr>
              <a:t>Significant improvement in sales</a:t>
            </a:r>
            <a:r>
              <a:rPr lang="en-IN" altLang="en-US" sz="1500" dirty="0">
                <a:solidFill>
                  <a:schemeClr val="tx1"/>
                </a:solidFill>
                <a:latin typeface="Century Gothic" panose="020B0502020202020204" pitchFamily="34" charset="0"/>
              </a:rPr>
              <a:t> and operating profit</a:t>
            </a:r>
            <a:r>
              <a:rPr lang="en-US" sz="1500" dirty="0">
                <a:solidFill>
                  <a:schemeClr val="tx1"/>
                </a:solidFill>
                <a:latin typeface="Century Gothic" panose="020B0502020202020204" pitchFamily="34" charset="0"/>
              </a:rPr>
              <a:t> </a:t>
            </a:r>
            <a:r>
              <a:rPr lang="en-IN" altLang="en-US" sz="1500" dirty="0">
                <a:solidFill>
                  <a:schemeClr val="tx1"/>
                </a:solidFill>
                <a:latin typeface="Century Gothic" panose="020B0502020202020204" pitchFamily="34" charset="0"/>
              </a:rPr>
              <a:t>is evident </a:t>
            </a:r>
            <a:r>
              <a:rPr lang="en-US" sz="1500" dirty="0">
                <a:solidFill>
                  <a:schemeClr val="tx1"/>
                </a:solidFill>
                <a:latin typeface="Century Gothic" panose="020B0502020202020204" pitchFamily="34" charset="0"/>
              </a:rPr>
              <a:t>in 2021</a:t>
            </a:r>
            <a:endParaRPr lang="en-US" sz="1500" dirty="0">
              <a:solidFill>
                <a:schemeClr val="tx1"/>
              </a:solidFill>
              <a:latin typeface="Century Gothic" panose="020B0502020202020204" pitchFamily="34" charset="0"/>
            </a:endParaRPr>
          </a:p>
          <a:p>
            <a:pPr>
              <a:spcBef>
                <a:spcPts val="1800"/>
              </a:spcBef>
              <a:spcAft>
                <a:spcPts val="1200"/>
              </a:spcAft>
              <a:buFont typeface="Arial" panose="020B0604020202020204" pitchFamily="34" charset="0"/>
              <a:buChar char="•"/>
            </a:pPr>
            <a:r>
              <a:rPr lang="en-IN" altLang="en-US" sz="1500" dirty="0">
                <a:solidFill>
                  <a:schemeClr val="tx1"/>
                </a:solidFill>
                <a:latin typeface="Century Gothic" panose="020B0502020202020204" pitchFamily="34" charset="0"/>
                <a:sym typeface="+mn-ea"/>
              </a:rPr>
              <a:t>Less number of transactions and bulk sales evident in 2021</a:t>
            </a:r>
            <a:endParaRPr lang="en-US" sz="1500" dirty="0">
              <a:solidFill>
                <a:schemeClr val="tx1"/>
              </a:solidFill>
              <a:latin typeface="Century Gothic" panose="020B0502020202020204" pitchFamily="34" charset="0"/>
            </a:endParaRPr>
          </a:p>
          <a:p>
            <a:pPr>
              <a:spcBef>
                <a:spcPts val="1800"/>
              </a:spcBef>
              <a:spcAft>
                <a:spcPts val="1200"/>
              </a:spcAft>
              <a:buFont typeface="Arial" panose="020B0604020202020204" pitchFamily="34" charset="0"/>
              <a:buChar char="•"/>
            </a:pPr>
            <a:r>
              <a:rPr lang="en-US" sz="1500" dirty="0">
                <a:solidFill>
                  <a:schemeClr val="tx1"/>
                </a:solidFill>
                <a:latin typeface="Century Gothic" panose="020B0502020202020204" pitchFamily="34" charset="0"/>
              </a:rPr>
              <a:t>Online sales have surfaced in the year 2021 which can suggest the possible jump in the overall sales</a:t>
            </a:r>
            <a:endParaRPr lang="en-US" sz="1500" dirty="0">
              <a:solidFill>
                <a:schemeClr val="tx1"/>
              </a:solidFill>
              <a:latin typeface="Century Gothic" panose="020B0502020202020204" pitchFamily="34" charset="0"/>
            </a:endParaRPr>
          </a:p>
        </p:txBody>
      </p:sp>
      <p:pic>
        <p:nvPicPr>
          <p:cNvPr id="8" name="Content Placeholder 7"/>
          <p:cNvPicPr>
            <a:picLocks noChangeAspect="1"/>
          </p:cNvPicPr>
          <p:nvPr>
            <p:ph idx="1"/>
          </p:nvPr>
        </p:nvPicPr>
        <p:blipFill>
          <a:blip r:embed="rId4"/>
          <a:stretch>
            <a:fillRect/>
          </a:stretch>
        </p:blipFill>
        <p:spPr>
          <a:xfrm>
            <a:off x="8723630" y="191135"/>
            <a:ext cx="3346450" cy="3844290"/>
          </a:xfrm>
          <a:prstGeom prst="rect">
            <a:avLst/>
          </a:prstGeom>
        </p:spPr>
      </p:pic>
      <p:sp>
        <p:nvSpPr>
          <p:cNvPr id="47" name="Rectangle 46"/>
          <p:cNvSpPr>
            <a:spLocks noGrp="1" noRot="1" noChangeAspect="1" noMove="1" noResize="1" noEditPoints="1" noAdjustHandles="1" noChangeArrowheads="1" noChangeShapeType="1" noTextEdit="1"/>
          </p:cNvSpPr>
          <p:nvPr/>
        </p:nvSpPr>
        <p:spPr>
          <a:xfrm rot="5400000">
            <a:off x="3612098"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itle 25"/>
          <p:cNvSpPr>
            <a:spLocks noGrp="1"/>
          </p:cNvSpPr>
          <p:nvPr>
            <p:ph type="title"/>
          </p:nvPr>
        </p:nvSpPr>
        <p:spPr>
          <a:xfrm>
            <a:off x="926465" y="553720"/>
            <a:ext cx="3041650" cy="1325880"/>
          </a:xfrm>
        </p:spPr>
        <p:txBody>
          <a:bodyPr vert="horz" lIns="91440" tIns="45720" rIns="91440" bIns="45720" rtlCol="0" anchor="ctr">
            <a:normAutofit/>
          </a:bodyPr>
          <a:lstStyle/>
          <a:p>
            <a:r>
              <a:rPr lang="en-US" sz="2800" b="1" dirty="0">
                <a:solidFill>
                  <a:schemeClr val="tx1"/>
                </a:solidFill>
                <a:latin typeface="+mj-lt"/>
              </a:rPr>
              <a:t>Exploratory </a:t>
            </a:r>
            <a:br>
              <a:rPr lang="en-US" sz="2800" b="1" dirty="0">
                <a:solidFill>
                  <a:schemeClr val="tx1"/>
                </a:solidFill>
                <a:latin typeface="+mj-lt"/>
              </a:rPr>
            </a:br>
            <a:r>
              <a:rPr lang="en-US" sz="2800" b="1" dirty="0">
                <a:solidFill>
                  <a:schemeClr val="tx1"/>
                </a:solidFill>
                <a:latin typeface="+mj-lt"/>
              </a:rPr>
              <a:t>Data Analysis</a:t>
            </a:r>
            <a:br>
              <a:rPr lang="en-US" sz="2800" b="1" dirty="0">
                <a:solidFill>
                  <a:schemeClr val="tx1"/>
                </a:solidFill>
                <a:latin typeface="+mj-lt"/>
              </a:rPr>
            </a:br>
            <a:r>
              <a:rPr lang="en-US" sz="2800" b="1" dirty="0">
                <a:solidFill>
                  <a:schemeClr val="tx1"/>
                </a:solidFill>
                <a:latin typeface="+mj-lt"/>
              </a:rPr>
              <a:t>(Bi-variate)</a:t>
            </a:r>
            <a:r>
              <a:rPr lang="en-IN" altLang="en-US" sz="2800" b="1" dirty="0">
                <a:solidFill>
                  <a:schemeClr val="tx1"/>
                </a:solidFill>
                <a:latin typeface="+mj-lt"/>
              </a:rPr>
              <a:t> Product</a:t>
            </a:r>
            <a:endParaRPr lang="en-IN" altLang="en-US" sz="2800" b="1" dirty="0">
              <a:solidFill>
                <a:schemeClr val="tx1"/>
              </a:solidFill>
              <a:latin typeface="+mj-lt"/>
            </a:endParaRPr>
          </a:p>
        </p:txBody>
      </p:sp>
      <p:pic>
        <p:nvPicPr>
          <p:cNvPr id="5" name="Content Placeholder 4"/>
          <p:cNvPicPr>
            <a:picLocks noChangeAspect="1"/>
          </p:cNvPicPr>
          <p:nvPr>
            <p:ph sz="half" idx="1"/>
          </p:nvPr>
        </p:nvPicPr>
        <p:blipFill>
          <a:blip r:embed="rId1"/>
          <a:stretch>
            <a:fillRect/>
          </a:stretch>
        </p:blipFill>
        <p:spPr>
          <a:xfrm>
            <a:off x="5065395" y="279400"/>
            <a:ext cx="6938645" cy="3265805"/>
          </a:xfrm>
          <a:prstGeom prst="rect">
            <a:avLst/>
          </a:prstGeom>
        </p:spPr>
      </p:pic>
      <p:pic>
        <p:nvPicPr>
          <p:cNvPr id="6" name="Content Placeholder 5"/>
          <p:cNvPicPr>
            <a:picLocks noChangeAspect="1"/>
          </p:cNvPicPr>
          <p:nvPr>
            <p:ph sz="half" idx="2"/>
          </p:nvPr>
        </p:nvPicPr>
        <p:blipFill>
          <a:blip r:embed="rId2"/>
          <a:stretch>
            <a:fillRect/>
          </a:stretch>
        </p:blipFill>
        <p:spPr>
          <a:xfrm>
            <a:off x="4792345" y="3615055"/>
            <a:ext cx="7058660" cy="3013075"/>
          </a:xfrm>
          <a:prstGeom prst="rect">
            <a:avLst/>
          </a:prstGeom>
        </p:spPr>
      </p:pic>
      <p:sp>
        <p:nvSpPr>
          <p:cNvPr id="36" name="sketch line"/>
          <p:cNvSpPr>
            <a:spLocks noGrp="1" noRot="1" noChangeAspect="1" noMove="1" noResize="1" noEditPoints="1" noAdjustHandles="1" noChangeArrowheads="1" noChangeShapeType="1" noTextEdit="1"/>
          </p:cNvSpPr>
          <p:nvPr/>
        </p:nvSpPr>
        <p:spPr>
          <a:xfrm>
            <a:off x="713128" y="215719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Placeholder 26"/>
          <p:cNvSpPr txBox="1"/>
          <p:nvPr/>
        </p:nvSpPr>
        <p:spPr>
          <a:xfrm>
            <a:off x="224790" y="2683510"/>
            <a:ext cx="4770120" cy="257048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3"/>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4"/>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300"/>
              </a:spcBef>
              <a:spcAft>
                <a:spcPts val="300"/>
              </a:spcAft>
              <a:buFont typeface="Arial" panose="020B0604020202020204" pitchFamily="34" charset="0"/>
              <a:buChar char="•"/>
            </a:pPr>
            <a:r>
              <a:rPr lang="en-IN" altLang="en-US" sz="1500" dirty="0">
                <a:solidFill>
                  <a:schemeClr val="tx1"/>
                </a:solidFill>
                <a:latin typeface="Avenir Next LT Pro" panose="020B0504020202020204" pitchFamily="34" charset="0"/>
              </a:rPr>
              <a:t>Men’s Street footware followed by Women’s Appareal are leading products.</a:t>
            </a:r>
            <a:endParaRPr lang="en-IN" altLang="en-US" sz="1500" dirty="0">
              <a:solidFill>
                <a:schemeClr val="tx1"/>
              </a:solidFill>
              <a:latin typeface="Avenir Next LT Pro" panose="020B0504020202020204" pitchFamily="34" charset="0"/>
            </a:endParaRPr>
          </a:p>
          <a:p>
            <a:pPr algn="just">
              <a:spcBef>
                <a:spcPts val="300"/>
              </a:spcBef>
              <a:spcAft>
                <a:spcPts val="300"/>
              </a:spcAft>
              <a:buFont typeface="Arial" panose="020B0604020202020204" pitchFamily="34" charset="0"/>
              <a:buChar char="•"/>
            </a:pPr>
            <a:endParaRPr lang="en-US" sz="1500" dirty="0">
              <a:solidFill>
                <a:schemeClr val="tx1"/>
              </a:solidFill>
              <a:latin typeface="Avenir Next LT Pro" panose="020B0504020202020204" pitchFamily="34" charset="0"/>
            </a:endParaRPr>
          </a:p>
          <a:p>
            <a:pPr algn="just">
              <a:spcBef>
                <a:spcPts val="300"/>
              </a:spcBef>
              <a:spcAft>
                <a:spcPts val="300"/>
              </a:spcAft>
              <a:buFont typeface="Arial" panose="020B0604020202020204" pitchFamily="34" charset="0"/>
              <a:buChar char="•"/>
            </a:pPr>
            <a:r>
              <a:rPr lang="en-IN" altLang="en-US" sz="1500" dirty="0">
                <a:solidFill>
                  <a:schemeClr val="tx1"/>
                </a:solidFill>
                <a:latin typeface="Avenir Next LT Pro" panose="020B0504020202020204" pitchFamily="34" charset="0"/>
                <a:sym typeface="+mn-ea"/>
              </a:rPr>
              <a:t>Visibly huge number of outliers in each</a:t>
            </a:r>
            <a:r>
              <a:rPr lang="en-IN" altLang="en-US" sz="1500" dirty="0">
                <a:solidFill>
                  <a:schemeClr val="tx1"/>
                </a:solidFill>
                <a:latin typeface="Avenir Next LT Pro" panose="020B0504020202020204" pitchFamily="34" charset="0"/>
              </a:rPr>
              <a:t> product sale data, perhaps the data is mix of retail sale as well as Wholesale for these products. It could be Retail in first year and Wholesale in second year.</a:t>
            </a:r>
            <a:endParaRPr lang="en-IN" altLang="en-US" sz="1500" dirty="0">
              <a:solidFill>
                <a:schemeClr val="tx1"/>
              </a:solidFill>
              <a:latin typeface="Avenir Next LT Pro" panose="020B0504020202020204" pitchFamily="34" charset="0"/>
            </a:endParaRPr>
          </a:p>
          <a:p>
            <a:pPr algn="just">
              <a:spcBef>
                <a:spcPts val="300"/>
              </a:spcBef>
              <a:spcAft>
                <a:spcPts val="300"/>
              </a:spcAft>
              <a:buFont typeface="Arial" panose="020B0604020202020204" pitchFamily="34" charset="0"/>
              <a:buChar char="•"/>
            </a:pPr>
            <a:endParaRPr lang="en-IN" altLang="en-US" sz="1500" dirty="0">
              <a:solidFill>
                <a:schemeClr val="tx1"/>
              </a:solidFill>
              <a:latin typeface="Avenir Next LT Pro" panose="020B0504020202020204" pitchFamily="34" charset="0"/>
            </a:endParaRPr>
          </a:p>
          <a:p>
            <a:pPr algn="just">
              <a:spcBef>
                <a:spcPts val="300"/>
              </a:spcBef>
              <a:spcAft>
                <a:spcPts val="300"/>
              </a:spcAft>
              <a:buFont typeface="Arial" panose="020B0604020202020204" pitchFamily="34" charset="0"/>
              <a:buChar char="•"/>
            </a:pPr>
            <a:r>
              <a:rPr lang="en-IN" altLang="en-US" sz="1500" dirty="0">
                <a:solidFill>
                  <a:srgbClr val="FF0000"/>
                </a:solidFill>
                <a:latin typeface="Avenir Next LT Pro" panose="020B0504020202020204" pitchFamily="34" charset="0"/>
              </a:rPr>
              <a:t>Outliers were not treated by us while evaluation of clusters due to exploratory nature of study.</a:t>
            </a:r>
            <a:endParaRPr lang="en-US" sz="1500" dirty="0">
              <a:solidFill>
                <a:schemeClr val="tx1"/>
              </a:solidFill>
              <a:latin typeface="Avenir Next LT Pro" panose="020B0504020202020204" pitchFamily="34" charset="0"/>
            </a:endParaRPr>
          </a:p>
          <a:p>
            <a:pPr algn="just">
              <a:spcBef>
                <a:spcPts val="300"/>
              </a:spcBef>
              <a:spcAft>
                <a:spcPts val="300"/>
              </a:spcAft>
              <a:buFont typeface="Arial" panose="020B0604020202020204" pitchFamily="34" charset="0"/>
              <a:buChar char="•"/>
            </a:pPr>
            <a:endParaRPr lang="en-US" sz="1500" dirty="0">
              <a:solidFill>
                <a:srgbClr val="FF0000"/>
              </a:solidFill>
              <a:latin typeface="Avenir Next LT Pro" panose="020B05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itle 25"/>
          <p:cNvSpPr>
            <a:spLocks noGrp="1"/>
          </p:cNvSpPr>
          <p:nvPr>
            <p:ph type="title"/>
          </p:nvPr>
        </p:nvSpPr>
        <p:spPr>
          <a:xfrm>
            <a:off x="926465" y="553720"/>
            <a:ext cx="3041650" cy="1325880"/>
          </a:xfrm>
        </p:spPr>
        <p:txBody>
          <a:bodyPr vert="horz" lIns="91440" tIns="45720" rIns="91440" bIns="45720" rtlCol="0" anchor="ctr">
            <a:normAutofit/>
          </a:bodyPr>
          <a:lstStyle/>
          <a:p>
            <a:r>
              <a:rPr lang="en-US" sz="2800" b="1" dirty="0">
                <a:solidFill>
                  <a:schemeClr val="tx1"/>
                </a:solidFill>
                <a:latin typeface="+mj-lt"/>
              </a:rPr>
              <a:t>Exploratory </a:t>
            </a:r>
            <a:br>
              <a:rPr lang="en-US" sz="2800" b="1" dirty="0">
                <a:solidFill>
                  <a:schemeClr val="tx1"/>
                </a:solidFill>
                <a:latin typeface="+mj-lt"/>
              </a:rPr>
            </a:br>
            <a:r>
              <a:rPr lang="en-US" sz="2800" b="1" dirty="0">
                <a:solidFill>
                  <a:schemeClr val="tx1"/>
                </a:solidFill>
                <a:latin typeface="+mj-lt"/>
              </a:rPr>
              <a:t>Data Analysis</a:t>
            </a:r>
            <a:br>
              <a:rPr lang="en-US" sz="2800" b="1" dirty="0">
                <a:solidFill>
                  <a:schemeClr val="tx1"/>
                </a:solidFill>
                <a:latin typeface="+mj-lt"/>
              </a:rPr>
            </a:br>
            <a:r>
              <a:rPr lang="en-US" sz="2800" b="1" dirty="0">
                <a:solidFill>
                  <a:schemeClr val="tx1"/>
                </a:solidFill>
                <a:latin typeface="+mj-lt"/>
              </a:rPr>
              <a:t>(Bi-variate)</a:t>
            </a:r>
            <a:r>
              <a:rPr lang="en-IN" altLang="en-US" sz="2800" b="1" dirty="0">
                <a:solidFill>
                  <a:schemeClr val="tx1"/>
                </a:solidFill>
                <a:latin typeface="+mj-lt"/>
              </a:rPr>
              <a:t> Retailer</a:t>
            </a:r>
            <a:endParaRPr lang="en-IN" altLang="en-US" sz="2800" b="1" dirty="0">
              <a:solidFill>
                <a:schemeClr val="tx1"/>
              </a:solidFill>
              <a:latin typeface="+mj-lt"/>
            </a:endParaRPr>
          </a:p>
        </p:txBody>
      </p:sp>
      <p:sp>
        <p:nvSpPr>
          <p:cNvPr id="36" name="sketch line"/>
          <p:cNvSpPr>
            <a:spLocks noGrp="1" noRot="1" noChangeAspect="1" noMove="1" noResize="1" noEditPoints="1" noAdjustHandles="1" noChangeArrowheads="1" noChangeShapeType="1" noTextEdit="1"/>
          </p:cNvSpPr>
          <p:nvPr/>
        </p:nvSpPr>
        <p:spPr>
          <a:xfrm>
            <a:off x="713128" y="215719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1"/>
          <a:stretch>
            <a:fillRect/>
          </a:stretch>
        </p:blipFill>
        <p:spPr>
          <a:xfrm>
            <a:off x="4926330" y="365125"/>
            <a:ext cx="7123430" cy="3250565"/>
          </a:xfrm>
          <a:prstGeom prst="rect">
            <a:avLst/>
          </a:prstGeom>
        </p:spPr>
      </p:pic>
      <p:pic>
        <p:nvPicPr>
          <p:cNvPr id="9" name="Content Placeholder 8"/>
          <p:cNvPicPr>
            <a:picLocks noChangeAspect="1"/>
          </p:cNvPicPr>
          <p:nvPr>
            <p:ph idx="1"/>
          </p:nvPr>
        </p:nvPicPr>
        <p:blipFill>
          <a:blip r:embed="rId2"/>
          <a:stretch>
            <a:fillRect/>
          </a:stretch>
        </p:blipFill>
        <p:spPr>
          <a:xfrm>
            <a:off x="5264150" y="3615690"/>
            <a:ext cx="6785610" cy="3037205"/>
          </a:xfrm>
          <a:prstGeom prst="rect">
            <a:avLst/>
          </a:prstGeom>
        </p:spPr>
      </p:pic>
      <p:sp>
        <p:nvSpPr>
          <p:cNvPr id="2" name="Text Placeholder 26"/>
          <p:cNvSpPr txBox="1"/>
          <p:nvPr/>
        </p:nvSpPr>
        <p:spPr>
          <a:xfrm>
            <a:off x="255270" y="2453005"/>
            <a:ext cx="4770120" cy="375729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3"/>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4"/>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IN" altLang="en-US" sz="1500" dirty="0">
                <a:solidFill>
                  <a:schemeClr val="tx1"/>
                </a:solidFill>
                <a:latin typeface="Avenir Next LT Pro" panose="020B0504020202020204" pitchFamily="34" charset="0"/>
              </a:rPr>
              <a:t>West gear is the leading Retailer followed by Foot Locker in total Sale revenue.</a:t>
            </a:r>
            <a:endParaRPr lang="en-IN" alt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500" dirty="0">
                <a:solidFill>
                  <a:schemeClr val="tx1"/>
                </a:solidFill>
                <a:latin typeface="Avenir Next LT Pro" panose="020B0504020202020204" pitchFamily="34" charset="0"/>
                <a:sym typeface="+mn-ea"/>
              </a:rPr>
              <a:t>Visibly huge number of outliers in each Retailer sale data, indicating the data is mix of retail sale and Wholesale insights, perhaps 2020 is retail and 2021 is Whole sale.</a:t>
            </a:r>
            <a:endParaRPr lang="en-IN" altLang="en-US" sz="1500"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endParaRPr lang="en-IN" altLang="en-US" sz="1500"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IN" altLang="en-US" sz="1500" dirty="0">
                <a:solidFill>
                  <a:srgbClr val="FF0000"/>
                </a:solidFill>
                <a:latin typeface="Avenir Next LT Pro" panose="020B0504020202020204" pitchFamily="34" charset="0"/>
                <a:sym typeface="+mn-ea"/>
              </a:rPr>
              <a:t>Outliers were not treated by us while evaluation of clusters due to exploratory nature of study.</a:t>
            </a: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endParaRPr lang="en-US" sz="1500" dirty="0">
              <a:solidFill>
                <a:srgbClr val="FF0000"/>
              </a:solidFill>
              <a:latin typeface="Avenir Next LT Pro" panose="020B0504020202020204" pitchFamily="34" charset="0"/>
            </a:endParaRPr>
          </a:p>
          <a:p>
            <a:pPr marL="0" indent="0">
              <a:spcBef>
                <a:spcPts val="300"/>
              </a:spcBef>
              <a:spcAft>
                <a:spcPts val="300"/>
              </a:spcAft>
              <a:buFont typeface="Arial" panose="020B0604020202020204" pitchFamily="34" charset="0"/>
              <a:buNone/>
            </a:pPr>
            <a:endParaRPr lang="en-US" sz="1500" dirty="0">
              <a:solidFill>
                <a:srgbClr val="FF0000"/>
              </a:solidFill>
              <a:latin typeface="Avenir Next LT Pro" panose="020B05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9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20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0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2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2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8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8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8671</Words>
  <Application>WPS Presentation</Application>
  <PresentationFormat>Widescreen</PresentationFormat>
  <Paragraphs>218</Paragraphs>
  <Slides>26</Slides>
  <Notes>0</Notes>
  <HiddenSlides>0</HiddenSlides>
  <MMClips>0</MMClips>
  <ScaleCrop>false</ScaleCrop>
  <HeadingPairs>
    <vt:vector size="6" baseType="variant">
      <vt:variant>
        <vt:lpstr>已用的字体</vt:lpstr>
      </vt:variant>
      <vt:variant>
        <vt:i4>17</vt:i4>
      </vt:variant>
      <vt:variant>
        <vt:lpstr>主题</vt:lpstr>
      </vt:variant>
      <vt:variant>
        <vt:i4>21</vt:i4>
      </vt:variant>
      <vt:variant>
        <vt:lpstr>幻灯片标题</vt:lpstr>
      </vt:variant>
      <vt:variant>
        <vt:i4>26</vt:i4>
      </vt:variant>
    </vt:vector>
  </HeadingPairs>
  <TitlesOfParts>
    <vt:vector size="64" baseType="lpstr">
      <vt:lpstr>Arial</vt:lpstr>
      <vt:lpstr>SimSun</vt:lpstr>
      <vt:lpstr>Wingdings</vt:lpstr>
      <vt:lpstr>Arial Narrow</vt:lpstr>
      <vt:lpstr>Century Gothic</vt:lpstr>
      <vt:lpstr>Open Sans</vt:lpstr>
      <vt:lpstr>Calibri</vt:lpstr>
      <vt:lpstr>Avenir Next LT Pro</vt:lpstr>
      <vt:lpstr>Yu Gothic UI</vt:lpstr>
      <vt:lpstr>Microsoft YaHei</vt:lpstr>
      <vt:lpstr>Arial Unicode MS</vt:lpstr>
      <vt:lpstr>Calibri Light</vt:lpstr>
      <vt:lpstr>Levenim MT</vt:lpstr>
      <vt:lpstr>Microsoft GothicNeo</vt:lpstr>
      <vt:lpstr>Malgun Gothic</vt:lpstr>
      <vt:lpstr>Calibri</vt:lpstr>
      <vt:lpstr>Segoe Print</vt:lpstr>
      <vt:lpstr>Office Theme</vt:lpstr>
      <vt:lpstr>4_Office Theme</vt:lpstr>
      <vt:lpstr>5_Office Theme</vt:lpstr>
      <vt:lpstr>6_Office Theme</vt:lpstr>
      <vt:lpstr>7_Office Theme</vt:lpstr>
      <vt:lpstr>8_Office Theme</vt:lpstr>
      <vt:lpstr>15_Office Theme</vt:lpstr>
      <vt:lpstr>18_Office Theme</vt:lpstr>
      <vt:lpstr>16_Office Theme</vt:lpstr>
      <vt:lpstr>17_Office Theme</vt:lpstr>
      <vt:lpstr>19_Office Theme</vt:lpstr>
      <vt:lpstr>2_Office Theme</vt:lpstr>
      <vt:lpstr>1_Office Theme</vt:lpstr>
      <vt:lpstr>14_Office Theme</vt:lpstr>
      <vt:lpstr>20_Office Theme</vt:lpstr>
      <vt:lpstr>23_Office Theme</vt:lpstr>
      <vt:lpstr>10_Office Theme</vt:lpstr>
      <vt:lpstr>24_Office Theme</vt:lpstr>
      <vt:lpstr>26_Office Theme</vt:lpstr>
      <vt:lpstr>25_Office Theme</vt:lpstr>
      <vt:lpstr>3_Office Theme</vt:lpstr>
      <vt:lpstr>PowerPoint 演示文稿</vt:lpstr>
      <vt:lpstr>Agenda</vt:lpstr>
      <vt:lpstr>Problem Statement</vt:lpstr>
      <vt:lpstr>About the Dataset</vt:lpstr>
      <vt:lpstr>About the Dataset</vt:lpstr>
      <vt:lpstr>Exploratory Data Analysis</vt:lpstr>
      <vt:lpstr>Exploratory  Data Analysis (Bi-variate)</vt:lpstr>
      <vt:lpstr>Exploratory  Data Analysis (Bi-variate)</vt:lpstr>
      <vt:lpstr>Exploratory  Data Analysis (Bi-variate)</vt:lpstr>
      <vt:lpstr>Exploratory Data Analysis (Bi-variate)</vt:lpstr>
      <vt:lpstr>Exploratory Data Analysis Units sold - Region and Sales Method (Bi-variate)</vt:lpstr>
      <vt:lpstr>Exploratory Data Analysis (Bi-variate)</vt:lpstr>
      <vt:lpstr>Correlation Plot</vt:lpstr>
      <vt:lpstr>Exploratory Data Analysis (Bi-variate)</vt:lpstr>
      <vt:lpstr>Clustering (Only 2 Clusters)</vt:lpstr>
      <vt:lpstr>K- Prototype Clustering</vt:lpstr>
      <vt:lpstr>Clustering (K- Prototype Method)</vt:lpstr>
      <vt:lpstr>Business Insights in Clusters</vt:lpstr>
      <vt:lpstr>Business Insights in Clusters (Retailer and Region - optional)</vt:lpstr>
      <vt:lpstr>Clustering (Only 2 Clusters)</vt:lpstr>
      <vt:lpstr>K- Prototype Clustering</vt:lpstr>
      <vt:lpstr>Clustering (K- means Method)</vt:lpstr>
      <vt:lpstr>Business Insights in Clusters (Sales method and Product)</vt:lpstr>
      <vt:lpstr>Business Insights in Clusters (Region and Retailer)</vt:lpstr>
      <vt:lpstr>Business Insights in Clusters (Region and Retailer)</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Reynolds</dc:creator>
  <cp:lastModifiedBy>anujn</cp:lastModifiedBy>
  <cp:revision>64</cp:revision>
  <dcterms:created xsi:type="dcterms:W3CDTF">2023-04-13T09:12:00Z</dcterms:created>
  <dcterms:modified xsi:type="dcterms:W3CDTF">2023-04-15T04:17:30Z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4025010C3EE8406BBC018D38693401B2</vt:lpwstr>
  </property>
  <property fmtid="{D5CDD505-2E9C-101B-9397-08002B2CF9AE}" pid="3" name="KSOProductBuildVer">
    <vt:lpwstr>1033-11.2.0.11516</vt:lpwstr>
  </property>
</Properties>
</file>